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83" r:id="rId17"/>
    <p:sldId id="284" r:id="rId18"/>
    <p:sldId id="275" r:id="rId19"/>
    <p:sldId id="276" r:id="rId20"/>
    <p:sldId id="285" r:id="rId21"/>
    <p:sldId id="277" r:id="rId22"/>
    <p:sldId id="286" r:id="rId23"/>
    <p:sldId id="287" r:id="rId24"/>
    <p:sldId id="288" r:id="rId25"/>
    <p:sldId id="289" r:id="rId26"/>
    <p:sldId id="278" r:id="rId27"/>
    <p:sldId id="281" r:id="rId28"/>
    <p:sldId id="290" r:id="rId29"/>
    <p:sldId id="282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302" r:id="rId40"/>
    <p:sldId id="301" r:id="rId41"/>
    <p:sldId id="303" r:id="rId42"/>
    <p:sldId id="304" r:id="rId43"/>
    <p:sldId id="314" r:id="rId44"/>
    <p:sldId id="305" r:id="rId45"/>
    <p:sldId id="306" r:id="rId46"/>
    <p:sldId id="315" r:id="rId47"/>
    <p:sldId id="307" r:id="rId48"/>
    <p:sldId id="316" r:id="rId49"/>
    <p:sldId id="308" r:id="rId50"/>
    <p:sldId id="310" r:id="rId51"/>
    <p:sldId id="311" r:id="rId52"/>
    <p:sldId id="317" r:id="rId53"/>
    <p:sldId id="318" r:id="rId54"/>
    <p:sldId id="313" r:id="rId55"/>
    <p:sldId id="319" r:id="rId56"/>
    <p:sldId id="321" r:id="rId57"/>
    <p:sldId id="322" r:id="rId58"/>
    <p:sldId id="323" r:id="rId59"/>
    <p:sldId id="324" r:id="rId60"/>
    <p:sldId id="326" r:id="rId61"/>
    <p:sldId id="327" r:id="rId62"/>
    <p:sldId id="328" r:id="rId63"/>
    <p:sldId id="329" r:id="rId64"/>
    <p:sldId id="347" r:id="rId65"/>
    <p:sldId id="330" r:id="rId66"/>
    <p:sldId id="332" r:id="rId67"/>
    <p:sldId id="333" r:id="rId68"/>
    <p:sldId id="320" r:id="rId69"/>
    <p:sldId id="334" r:id="rId70"/>
    <p:sldId id="336" r:id="rId71"/>
    <p:sldId id="337" r:id="rId72"/>
    <p:sldId id="339" r:id="rId73"/>
    <p:sldId id="338" r:id="rId74"/>
    <p:sldId id="340" r:id="rId75"/>
    <p:sldId id="342" r:id="rId76"/>
    <p:sldId id="341" r:id="rId77"/>
    <p:sldId id="343" r:id="rId78"/>
    <p:sldId id="345" r:id="rId79"/>
    <p:sldId id="346" r:id="rId8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9C33"/>
    <a:srgbClr val="48A16A"/>
    <a:srgbClr val="B3457A"/>
    <a:srgbClr val="F17128"/>
    <a:srgbClr val="14A4E3"/>
    <a:srgbClr val="69A533"/>
    <a:srgbClr val="D13C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30" d="100"/>
          <a:sy n="130" d="100"/>
        </p:scale>
        <p:origin x="-23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printerSettings" Target="printerSettings/printerSettings1.bin"/><Relationship Id="rId82" Type="http://schemas.openxmlformats.org/officeDocument/2006/relationships/presProps" Target="presProps.xml"/><Relationship Id="rId83" Type="http://schemas.openxmlformats.org/officeDocument/2006/relationships/viewProps" Target="viewProps.xml"/><Relationship Id="rId84" Type="http://schemas.openxmlformats.org/officeDocument/2006/relationships/theme" Target="theme/theme1.xml"/><Relationship Id="rId85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B1418-7972-6B40-9F13-261EF58F3281}" type="datetimeFigureOut">
              <a:rPr lang="en-US" smtClean="0"/>
              <a:t>23/04/20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8D8E1-8105-344C-8C73-F61922030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640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B1418-7972-6B40-9F13-261EF58F3281}" type="datetimeFigureOut">
              <a:rPr lang="en-US" smtClean="0"/>
              <a:t>23/04/20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8D8E1-8105-344C-8C73-F61922030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502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B1418-7972-6B40-9F13-261EF58F3281}" type="datetimeFigureOut">
              <a:rPr lang="en-US" smtClean="0"/>
              <a:t>23/04/20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8D8E1-8105-344C-8C73-F61922030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748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B1418-7972-6B40-9F13-261EF58F3281}" type="datetimeFigureOut">
              <a:rPr lang="en-US" smtClean="0"/>
              <a:t>23/04/20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8D8E1-8105-344C-8C73-F61922030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62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B1418-7972-6B40-9F13-261EF58F3281}" type="datetimeFigureOut">
              <a:rPr lang="en-US" smtClean="0"/>
              <a:t>23/04/20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8D8E1-8105-344C-8C73-F61922030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26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B1418-7972-6B40-9F13-261EF58F3281}" type="datetimeFigureOut">
              <a:rPr lang="en-US" smtClean="0"/>
              <a:t>23/04/20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8D8E1-8105-344C-8C73-F61922030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210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B1418-7972-6B40-9F13-261EF58F3281}" type="datetimeFigureOut">
              <a:rPr lang="en-US" smtClean="0"/>
              <a:t>23/04/20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8D8E1-8105-344C-8C73-F61922030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318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B1418-7972-6B40-9F13-261EF58F3281}" type="datetimeFigureOut">
              <a:rPr lang="en-US" smtClean="0"/>
              <a:t>23/04/20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8D8E1-8105-344C-8C73-F61922030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694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B1418-7972-6B40-9F13-261EF58F3281}" type="datetimeFigureOut">
              <a:rPr lang="en-US" smtClean="0"/>
              <a:t>23/04/20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8D8E1-8105-344C-8C73-F61922030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133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B1418-7972-6B40-9F13-261EF58F3281}" type="datetimeFigureOut">
              <a:rPr lang="en-US" smtClean="0"/>
              <a:t>23/04/20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8D8E1-8105-344C-8C73-F61922030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360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B1418-7972-6B40-9F13-261EF58F3281}" type="datetimeFigureOut">
              <a:rPr lang="en-US" smtClean="0"/>
              <a:t>23/04/20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8D8E1-8105-344C-8C73-F61922030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150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4B1418-7972-6B40-9F13-261EF58F3281}" type="datetimeFigureOut">
              <a:rPr lang="en-US" smtClean="0"/>
              <a:t>23/04/20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28D8E1-8105-344C-8C73-F61922030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464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bit.ly/2XPYUwd" TargetMode="External"/><Relationship Id="rId3" Type="http://schemas.openxmlformats.org/officeDocument/2006/relationships/image" Target="../media/image3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bit.ly/2XPYUwd" TargetMode="External"/><Relationship Id="rId3" Type="http://schemas.openxmlformats.org/officeDocument/2006/relationships/image" Target="../media/image3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bit.ly/2XPYUwd" TargetMode="External"/><Relationship Id="rId3" Type="http://schemas.openxmlformats.org/officeDocument/2006/relationships/image" Target="../media/image3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bit.ly/2XPYUwd" TargetMode="External"/><Relationship Id="rId3" Type="http://schemas.openxmlformats.org/officeDocument/2006/relationships/image" Target="../media/image3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bit.ly/2XPYUwd" TargetMode="External"/><Relationship Id="rId3" Type="http://schemas.openxmlformats.org/officeDocument/2006/relationships/image" Target="../media/image3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bit.ly/2XPYUwd" TargetMode="External"/><Relationship Id="rId3" Type="http://schemas.openxmlformats.org/officeDocument/2006/relationships/image" Target="../media/image3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bit.ly/2XPYUwd" TargetMode="External"/><Relationship Id="rId3" Type="http://schemas.openxmlformats.org/officeDocument/2006/relationships/image" Target="../media/image3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bit.ly/2XPYUwd" TargetMode="External"/><Relationship Id="rId3" Type="http://schemas.openxmlformats.org/officeDocument/2006/relationships/image" Target="../media/image3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Relationship Id="rId11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bit.ly/2XPYUwd" TargetMode="External"/><Relationship Id="rId3" Type="http://schemas.openxmlformats.org/officeDocument/2006/relationships/image" Target="../media/image3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bit.ly/2XPYUwd" TargetMode="External"/><Relationship Id="rId3" Type="http://schemas.openxmlformats.org/officeDocument/2006/relationships/image" Target="../media/image3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Relationship Id="rId11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bit.ly/2XPYUwd" TargetMode="External"/><Relationship Id="rId3" Type="http://schemas.openxmlformats.org/officeDocument/2006/relationships/image" Target="../media/image3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bit.ly/2XPYUwd" TargetMode="External"/><Relationship Id="rId3" Type="http://schemas.openxmlformats.org/officeDocument/2006/relationships/image" Target="../media/image3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bit.ly/2XPYUwd" TargetMode="External"/><Relationship Id="rId3" Type="http://schemas.openxmlformats.org/officeDocument/2006/relationships/image" Target="../media/image3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bit.ly/2XPYUwd" TargetMode="External"/><Relationship Id="rId3" Type="http://schemas.openxmlformats.org/officeDocument/2006/relationships/image" Target="../media/image3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bit.ly/2XPYUwd" TargetMode="External"/><Relationship Id="rId3" Type="http://schemas.openxmlformats.org/officeDocument/2006/relationships/image" Target="../media/image3.jp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bit.ly/2XPYUwd" TargetMode="External"/><Relationship Id="rId3" Type="http://schemas.openxmlformats.org/officeDocument/2006/relationships/image" Target="../media/image3.jp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bit.ly/2XPYUwd" TargetMode="External"/><Relationship Id="rId3" Type="http://schemas.openxmlformats.org/officeDocument/2006/relationships/image" Target="../media/image3.jp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image" Target="../media/image28.jpg"/><Relationship Id="rId5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bit.ly/2XPYUwd" TargetMode="External"/><Relationship Id="rId3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art Manual (1)-page-00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42" b="31052"/>
          <a:stretch/>
        </p:blipFill>
        <p:spPr>
          <a:xfrm>
            <a:off x="-1" y="-1"/>
            <a:ext cx="9251463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94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art Members Notes cropped-page-00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8" t="47579" r="4009" b="8404"/>
          <a:stretch/>
        </p:blipFill>
        <p:spPr>
          <a:xfrm>
            <a:off x="701430" y="1773672"/>
            <a:ext cx="7700108" cy="5172463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351690"/>
            <a:ext cx="6947877" cy="6545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srgbClr val="69A533"/>
                </a:solidFill>
                <a:latin typeface="Open Sans Semibold"/>
                <a:cs typeface="Open Sans Semibold"/>
              </a:rPr>
              <a:t>On track</a:t>
            </a:r>
            <a:endParaRPr lang="en-US" sz="3600" dirty="0">
              <a:solidFill>
                <a:srgbClr val="69A533"/>
              </a:solidFill>
              <a:latin typeface="Open Sans Semibold"/>
              <a:cs typeface="Open Sans Semi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1037708"/>
            <a:ext cx="80908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Open Sans"/>
                <a:cs typeface="Open Sans"/>
              </a:rPr>
              <a:t>If beginning with God is like setting out on a train journey, where would you say you are on this picture?</a:t>
            </a:r>
            <a:endParaRPr lang="en-US" dirty="0"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468673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351690"/>
            <a:ext cx="6947877" cy="6545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srgbClr val="69A533"/>
                </a:solidFill>
                <a:latin typeface="Open Sans Semibold"/>
                <a:cs typeface="Open Sans Semibold"/>
              </a:rPr>
              <a:t>Video Clip 1.3</a:t>
            </a:r>
            <a:endParaRPr lang="en-US" sz="3600" dirty="0">
              <a:solidFill>
                <a:srgbClr val="69A533"/>
              </a:solidFill>
              <a:latin typeface="Open Sans Semibold"/>
              <a:cs typeface="Open Sans Semi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1545711"/>
            <a:ext cx="8090877" cy="1477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Open Sans"/>
                <a:cs typeface="Open Sans"/>
              </a:rPr>
              <a:t>Insert video clip 1.3 from your downloaded </a:t>
            </a:r>
            <a:r>
              <a:rPr lang="en-US" sz="2400" dirty="0">
                <a:latin typeface="Open Sans"/>
                <a:cs typeface="Open Sans"/>
              </a:rPr>
              <a:t>Start Digital </a:t>
            </a:r>
            <a:r>
              <a:rPr lang="en-US" sz="2400" dirty="0" smtClean="0">
                <a:latin typeface="Open Sans"/>
                <a:cs typeface="Open Sans"/>
              </a:rPr>
              <a:t>(if you don’t have it downloaded you can buy it </a:t>
            </a:r>
            <a:r>
              <a:rPr lang="en-US" sz="2400" dirty="0" smtClean="0">
                <a:latin typeface="Open Sans"/>
                <a:cs typeface="Open Sans"/>
                <a:hlinkClick r:id="rId2"/>
              </a:rPr>
              <a:t>here</a:t>
            </a:r>
            <a:r>
              <a:rPr lang="en-US" sz="2400" dirty="0" smtClean="0">
                <a:latin typeface="Open Sans"/>
                <a:cs typeface="Open Sans"/>
              </a:rPr>
              <a:t>) …then delete this text box!</a:t>
            </a:r>
            <a:endParaRPr lang="en-US" sz="2400" dirty="0">
              <a:latin typeface="Open Sans"/>
              <a:cs typeface="Open Sans"/>
            </a:endParaRPr>
          </a:p>
          <a:p>
            <a:endParaRPr lang="en-US" dirty="0"/>
          </a:p>
        </p:txBody>
      </p:sp>
      <p:pic>
        <p:nvPicPr>
          <p:cNvPr id="5" name="Picture 4" descr="Start Manual (1)-page-00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7" t="9687" r="31865" b="81054"/>
          <a:stretch/>
        </p:blipFill>
        <p:spPr>
          <a:xfrm>
            <a:off x="3697654" y="3111500"/>
            <a:ext cx="1748692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296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351690"/>
            <a:ext cx="6947877" cy="6545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srgbClr val="69A533"/>
                </a:solidFill>
                <a:latin typeface="Open Sans Semibold"/>
                <a:cs typeface="Open Sans Semibold"/>
              </a:rPr>
              <a:t>Reflection</a:t>
            </a:r>
            <a:endParaRPr lang="en-US" sz="3600" dirty="0">
              <a:solidFill>
                <a:srgbClr val="69A533"/>
              </a:solidFill>
              <a:latin typeface="Open Sans Semibold"/>
              <a:cs typeface="Open Sans Semi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1037708"/>
            <a:ext cx="8090877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Open Sans"/>
                <a:cs typeface="Open Sans"/>
              </a:rPr>
              <a:t>Read the story of </a:t>
            </a:r>
            <a:r>
              <a:rPr lang="en-US" sz="2400" dirty="0" err="1">
                <a:latin typeface="Open Sans"/>
                <a:cs typeface="Open Sans"/>
              </a:rPr>
              <a:t>Zacchaeus</a:t>
            </a:r>
            <a:r>
              <a:rPr lang="en-US" sz="2400" dirty="0">
                <a:latin typeface="Open Sans"/>
                <a:cs typeface="Open Sans"/>
              </a:rPr>
              <a:t> from Luke 19.1-</a:t>
            </a:r>
            <a:r>
              <a:rPr lang="en-US" sz="2400" dirty="0" smtClean="0">
                <a:latin typeface="Open Sans"/>
                <a:cs typeface="Open Sans"/>
              </a:rPr>
              <a:t>10. Then pray together:</a:t>
            </a:r>
          </a:p>
          <a:p>
            <a:endParaRPr lang="en-US" sz="2400" dirty="0">
              <a:latin typeface="Open Sans"/>
              <a:cs typeface="Open Sans"/>
            </a:endParaRPr>
          </a:p>
          <a:p>
            <a:r>
              <a:rPr lang="en-US" sz="2400" dirty="0">
                <a:latin typeface="Open Sans"/>
                <a:cs typeface="Open Sans"/>
              </a:rPr>
              <a:t>Dear Lord God,</a:t>
            </a:r>
          </a:p>
          <a:p>
            <a:r>
              <a:rPr lang="en-US" sz="2400" dirty="0">
                <a:latin typeface="Open Sans"/>
                <a:cs typeface="Open Sans"/>
              </a:rPr>
              <a:t>this is my life,</a:t>
            </a:r>
          </a:p>
          <a:p>
            <a:r>
              <a:rPr lang="en-US" sz="2400" dirty="0">
                <a:latin typeface="Open Sans"/>
                <a:cs typeface="Open Sans"/>
              </a:rPr>
              <a:t>lived year by year,</a:t>
            </a:r>
          </a:p>
          <a:p>
            <a:r>
              <a:rPr lang="en-US" sz="2400" dirty="0">
                <a:latin typeface="Open Sans"/>
                <a:cs typeface="Open Sans"/>
              </a:rPr>
              <a:t>and day by day,</a:t>
            </a:r>
          </a:p>
          <a:p>
            <a:r>
              <a:rPr lang="en-US" sz="2400" dirty="0">
                <a:latin typeface="Open Sans"/>
                <a:cs typeface="Open Sans"/>
              </a:rPr>
              <a:t>May you help me to find the path,</a:t>
            </a:r>
          </a:p>
          <a:p>
            <a:r>
              <a:rPr lang="en-US" sz="2400" dirty="0">
                <a:latin typeface="Open Sans"/>
                <a:cs typeface="Open Sans"/>
              </a:rPr>
              <a:t>the true path</a:t>
            </a:r>
          </a:p>
          <a:p>
            <a:r>
              <a:rPr lang="en-US" sz="2400" dirty="0">
                <a:latin typeface="Open Sans"/>
                <a:cs typeface="Open Sans"/>
              </a:rPr>
              <a:t>that leads to true living.</a:t>
            </a:r>
          </a:p>
          <a:p>
            <a:r>
              <a:rPr lang="en-US" sz="2400" dirty="0">
                <a:latin typeface="Open Sans"/>
                <a:cs typeface="Open Sans"/>
              </a:rPr>
              <a:t>Amen.</a:t>
            </a:r>
          </a:p>
        </p:txBody>
      </p:sp>
    </p:spTree>
    <p:extLst>
      <p:ext uri="{BB962C8B-B14F-4D97-AF65-F5344CB8AC3E}">
        <p14:creationId xmlns:p14="http://schemas.microsoft.com/office/powerpoint/2010/main" val="517113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351690"/>
            <a:ext cx="6947877" cy="6545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srgbClr val="69A533"/>
                </a:solidFill>
                <a:latin typeface="Open Sans Semibold"/>
                <a:cs typeface="Open Sans Semibold"/>
              </a:rPr>
              <a:t>Take it away</a:t>
            </a:r>
            <a:endParaRPr lang="en-US" sz="3600" dirty="0">
              <a:solidFill>
                <a:srgbClr val="69A533"/>
              </a:solidFill>
              <a:latin typeface="Open Sans Semibold"/>
              <a:cs typeface="Open Sans Semi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1037708"/>
            <a:ext cx="80908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There is a 'Take </a:t>
            </a:r>
            <a:r>
              <a:rPr lang="en-US" sz="2400" dirty="0"/>
              <a:t>it away' section in </a:t>
            </a:r>
            <a:r>
              <a:rPr lang="en-US" sz="2400" dirty="0" smtClean="0"/>
              <a:t>your members</a:t>
            </a:r>
            <a:r>
              <a:rPr lang="en-US" sz="2400" dirty="0"/>
              <a:t>' materials.</a:t>
            </a:r>
          </a:p>
          <a:p>
            <a:endParaRPr lang="en-US" sz="2400" dirty="0"/>
          </a:p>
          <a:p>
            <a:r>
              <a:rPr lang="en-US" sz="2400" dirty="0" smtClean="0"/>
              <a:t>Before </a:t>
            </a:r>
            <a:r>
              <a:rPr lang="en-US" sz="2400" dirty="0"/>
              <a:t>the next session, </a:t>
            </a:r>
            <a:r>
              <a:rPr lang="en-US" sz="2400" dirty="0" smtClean="0"/>
              <a:t>why not try </a:t>
            </a:r>
            <a:r>
              <a:rPr lang="en-US" sz="2400" dirty="0"/>
              <a:t>thinking more about Psalm 139 which speaks powerfully about God's care and knowledge of </a:t>
            </a:r>
            <a:r>
              <a:rPr lang="en-US" sz="2400" dirty="0" smtClean="0"/>
              <a:t>us. There </a:t>
            </a:r>
            <a:r>
              <a:rPr lang="en-US" sz="2400" dirty="0"/>
              <a:t>are suggestions for how to do this.</a:t>
            </a:r>
            <a:endParaRPr lang="en-US" sz="2400" dirty="0"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749570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A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9693" y="2236757"/>
            <a:ext cx="742461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800" b="1" dirty="0" smtClean="0">
                <a:solidFill>
                  <a:schemeClr val="bg1"/>
                </a:solidFill>
                <a:latin typeface="Playfair Display Black"/>
                <a:cs typeface="Playfair Display Black"/>
              </a:rPr>
              <a:t>Session 2</a:t>
            </a:r>
            <a:endParaRPr lang="en-US" sz="12800" b="1" dirty="0">
              <a:solidFill>
                <a:schemeClr val="bg1"/>
              </a:solidFill>
              <a:latin typeface="Playfair Display Black"/>
              <a:cs typeface="Playfair Display Blac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22346" y="4820809"/>
            <a:ext cx="15078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FFFF"/>
                </a:solidFill>
                <a:latin typeface="Open Sans Light"/>
                <a:cs typeface="Open Sans Light"/>
              </a:rPr>
              <a:t>God</a:t>
            </a:r>
            <a:endParaRPr lang="en-US" sz="4800" b="1" dirty="0">
              <a:solidFill>
                <a:srgbClr val="FFFFFF"/>
              </a:solidFill>
              <a:latin typeface="Open Sans Light"/>
              <a:cs typeface="Open Sans Light"/>
            </a:endParaRPr>
          </a:p>
        </p:txBody>
      </p:sp>
      <p:sp>
        <p:nvSpPr>
          <p:cNvPr id="6" name="Isosceles Triangle 5"/>
          <p:cNvSpPr/>
          <p:nvPr/>
        </p:nvSpPr>
        <p:spPr>
          <a:xfrm rot="5400000">
            <a:off x="3962711" y="580268"/>
            <a:ext cx="1218579" cy="1050499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97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420214"/>
            <a:ext cx="6947877" cy="6545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srgbClr val="14A4E3"/>
                </a:solidFill>
                <a:latin typeface="Open Sans Semibold"/>
                <a:cs typeface="Open Sans Semibold"/>
              </a:rPr>
              <a:t>Welcome and review</a:t>
            </a:r>
            <a:endParaRPr lang="en-US" sz="3600" dirty="0">
              <a:solidFill>
                <a:srgbClr val="14A4E3"/>
              </a:solidFill>
              <a:latin typeface="Open Sans Semibold"/>
              <a:cs typeface="Open Sans Semi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199" y="2354384"/>
            <a:ext cx="8090877" cy="1477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Open Sans"/>
                <a:cs typeface="Open Sans"/>
              </a:rPr>
              <a:t>After the course leader has given a summary of the last session, why not share one two things from that session that struck you?</a:t>
            </a:r>
            <a:endParaRPr lang="en-US" sz="2400" dirty="0">
              <a:latin typeface="Open Sans"/>
              <a:cs typeface="Open San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028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351690"/>
            <a:ext cx="6947877" cy="6545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srgbClr val="14A4E3"/>
                </a:solidFill>
                <a:latin typeface="Open Sans Semibold"/>
                <a:cs typeface="Open Sans Semibold"/>
              </a:rPr>
              <a:t>Video Clip 2.1</a:t>
            </a:r>
            <a:endParaRPr lang="en-US" sz="3600" dirty="0">
              <a:solidFill>
                <a:srgbClr val="14A4E3"/>
              </a:solidFill>
              <a:latin typeface="Open Sans Semibold"/>
              <a:cs typeface="Open Sans Semi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1545711"/>
            <a:ext cx="8090877" cy="1477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Open Sans"/>
                <a:cs typeface="Open Sans"/>
              </a:rPr>
              <a:t>Insert video clip 2.1 from your downloaded </a:t>
            </a:r>
            <a:r>
              <a:rPr lang="en-US" sz="2400" dirty="0">
                <a:latin typeface="Open Sans"/>
                <a:cs typeface="Open Sans"/>
              </a:rPr>
              <a:t>Start Digital </a:t>
            </a:r>
            <a:r>
              <a:rPr lang="en-US" sz="2400" dirty="0" smtClean="0">
                <a:latin typeface="Open Sans"/>
                <a:cs typeface="Open Sans"/>
              </a:rPr>
              <a:t>(if you don’t have it downloaded you can buy it </a:t>
            </a:r>
            <a:r>
              <a:rPr lang="en-US" sz="2400" dirty="0" smtClean="0">
                <a:latin typeface="Open Sans"/>
                <a:cs typeface="Open Sans"/>
                <a:hlinkClick r:id="rId2"/>
              </a:rPr>
              <a:t>here</a:t>
            </a:r>
            <a:r>
              <a:rPr lang="en-US" sz="2400" dirty="0" smtClean="0">
                <a:latin typeface="Open Sans"/>
                <a:cs typeface="Open Sans"/>
              </a:rPr>
              <a:t>) …then delete this text box!</a:t>
            </a:r>
            <a:endParaRPr lang="en-US" sz="2400" dirty="0">
              <a:latin typeface="Open Sans"/>
              <a:cs typeface="Open Sans"/>
            </a:endParaRPr>
          </a:p>
          <a:p>
            <a:endParaRPr lang="en-US" dirty="0"/>
          </a:p>
        </p:txBody>
      </p:sp>
      <p:pic>
        <p:nvPicPr>
          <p:cNvPr id="5" name="Picture 4" descr="Start Manual (1)-page-00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7" t="9687" r="31865" b="81054"/>
          <a:stretch/>
        </p:blipFill>
        <p:spPr>
          <a:xfrm>
            <a:off x="3697654" y="3111500"/>
            <a:ext cx="1748692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797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420214"/>
            <a:ext cx="6947877" cy="6545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solidFill>
                  <a:srgbClr val="14A4E3"/>
                </a:solidFill>
                <a:latin typeface="Open Sans Semibold"/>
                <a:cs typeface="Open Sans Semibold"/>
              </a:rPr>
              <a:t>Dream ticket</a:t>
            </a:r>
            <a:endParaRPr lang="en-US" dirty="0">
              <a:solidFill>
                <a:srgbClr val="14A4E3"/>
              </a:solidFill>
              <a:latin typeface="Open Sans Semibold"/>
              <a:cs typeface="Open Sans Semi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199" y="1404315"/>
            <a:ext cx="809087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Open Sans"/>
                <a:cs typeface="Open Sans"/>
              </a:rPr>
              <a:t>Remember the picture of the train station in our last session? It </a:t>
            </a:r>
            <a:r>
              <a:rPr lang="en-US" sz="2000" dirty="0">
                <a:latin typeface="Open Sans"/>
                <a:cs typeface="Open Sans"/>
              </a:rPr>
              <a:t>introduced the idea that life can be seen as being like a journey.</a:t>
            </a:r>
          </a:p>
          <a:p>
            <a:r>
              <a:rPr lang="en-US" sz="2000" dirty="0" smtClean="0">
                <a:latin typeface="Open Sans"/>
                <a:cs typeface="Open Sans"/>
              </a:rPr>
              <a:t>Would you like to share with others </a:t>
            </a:r>
            <a:r>
              <a:rPr lang="en-US" sz="2000" dirty="0">
                <a:latin typeface="Open Sans"/>
                <a:cs typeface="Open Sans"/>
              </a:rPr>
              <a:t>about the </a:t>
            </a:r>
            <a:r>
              <a:rPr lang="en-US" sz="2000" b="1" dirty="0">
                <a:latin typeface="Open Sans"/>
                <a:cs typeface="Open Sans"/>
              </a:rPr>
              <a:t>worst </a:t>
            </a:r>
            <a:r>
              <a:rPr lang="en-US" sz="2000" dirty="0">
                <a:latin typeface="Open Sans"/>
                <a:cs typeface="Open Sans"/>
              </a:rPr>
              <a:t>journey </a:t>
            </a:r>
            <a:r>
              <a:rPr lang="en-US" sz="2000" dirty="0" smtClean="0">
                <a:latin typeface="Open Sans"/>
                <a:cs typeface="Open Sans"/>
              </a:rPr>
              <a:t>you’ve ever had? </a:t>
            </a:r>
          </a:p>
          <a:p>
            <a:endParaRPr lang="en-US" sz="2000" dirty="0" smtClean="0">
              <a:latin typeface="Open Sans"/>
              <a:cs typeface="Open Sans"/>
            </a:endParaRPr>
          </a:p>
          <a:p>
            <a:r>
              <a:rPr lang="en-US" sz="2000" dirty="0" smtClean="0">
                <a:latin typeface="Open Sans"/>
                <a:cs typeface="Open Sans"/>
              </a:rPr>
              <a:t>Discuss </a:t>
            </a:r>
            <a:r>
              <a:rPr lang="en-US" sz="2000" dirty="0">
                <a:latin typeface="Open Sans"/>
                <a:cs typeface="Open Sans"/>
              </a:rPr>
              <a:t>the perfect or dream </a:t>
            </a:r>
            <a:r>
              <a:rPr lang="en-US" sz="2000" dirty="0" smtClean="0">
                <a:latin typeface="Open Sans"/>
                <a:cs typeface="Open Sans"/>
              </a:rPr>
              <a:t>journey. What </a:t>
            </a:r>
            <a:r>
              <a:rPr lang="en-US" sz="2000" dirty="0">
                <a:latin typeface="Open Sans"/>
                <a:cs typeface="Open Sans"/>
              </a:rPr>
              <a:t>would be</a:t>
            </a:r>
            <a:r>
              <a:rPr lang="en-US" sz="2000" dirty="0" smtClean="0">
                <a:latin typeface="Open Sans"/>
                <a:cs typeface="Open Sans"/>
              </a:rPr>
              <a:t>:</a:t>
            </a:r>
          </a:p>
          <a:p>
            <a:endParaRPr lang="en-US" sz="2000" dirty="0">
              <a:latin typeface="Open Sans"/>
              <a:cs typeface="Open Sans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Open Sans"/>
                <a:cs typeface="Open Sans"/>
              </a:rPr>
              <a:t>The destination?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Open Sans"/>
                <a:cs typeface="Open Sans"/>
              </a:rPr>
              <a:t>The means of travel?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Open Sans"/>
                <a:cs typeface="Open Sans"/>
              </a:rPr>
              <a:t>Your companion/s?</a:t>
            </a:r>
          </a:p>
          <a:p>
            <a:endParaRPr lang="en-US" sz="2000" dirty="0" smtClean="0">
              <a:latin typeface="Open Sans"/>
              <a:cs typeface="Open Sans"/>
            </a:endParaRPr>
          </a:p>
          <a:p>
            <a:r>
              <a:rPr lang="en-US" sz="2000" dirty="0" smtClean="0">
                <a:latin typeface="Open Sans"/>
                <a:cs typeface="Open Sans"/>
              </a:rPr>
              <a:t>Who </a:t>
            </a:r>
            <a:r>
              <a:rPr lang="en-US" sz="2000" dirty="0">
                <a:latin typeface="Open Sans"/>
                <a:cs typeface="Open Sans"/>
              </a:rPr>
              <a:t>goes with you on a journey makes a big difference to what it's like - and perhaps even whether you get there in the end.</a:t>
            </a:r>
            <a:endParaRPr lang="en-US" sz="1600" dirty="0"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525509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351690"/>
            <a:ext cx="6947877" cy="6545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srgbClr val="14A4E3"/>
                </a:solidFill>
                <a:latin typeface="Open Sans Semibold"/>
                <a:cs typeface="Open Sans Semibold"/>
              </a:rPr>
              <a:t>Video Clip 2.2</a:t>
            </a:r>
            <a:endParaRPr lang="en-US" sz="3600" dirty="0">
              <a:solidFill>
                <a:srgbClr val="14A4E3"/>
              </a:solidFill>
              <a:latin typeface="Open Sans Semibold"/>
              <a:cs typeface="Open Sans Semi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1545711"/>
            <a:ext cx="8090877" cy="1477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Open Sans"/>
                <a:cs typeface="Open Sans"/>
              </a:rPr>
              <a:t>Insert video clip 2.2 from your downloaded </a:t>
            </a:r>
            <a:r>
              <a:rPr lang="en-US" sz="2400" dirty="0">
                <a:latin typeface="Open Sans"/>
                <a:cs typeface="Open Sans"/>
              </a:rPr>
              <a:t>Start Digital </a:t>
            </a:r>
            <a:r>
              <a:rPr lang="en-US" sz="2400" dirty="0" smtClean="0">
                <a:latin typeface="Open Sans"/>
                <a:cs typeface="Open Sans"/>
              </a:rPr>
              <a:t>(if you don’t have it downloaded you can buy it </a:t>
            </a:r>
            <a:r>
              <a:rPr lang="en-US" sz="2400" dirty="0" smtClean="0">
                <a:latin typeface="Open Sans"/>
                <a:cs typeface="Open Sans"/>
                <a:hlinkClick r:id="rId2"/>
              </a:rPr>
              <a:t>here</a:t>
            </a:r>
            <a:r>
              <a:rPr lang="en-US" sz="2400" dirty="0" smtClean="0">
                <a:latin typeface="Open Sans"/>
                <a:cs typeface="Open Sans"/>
              </a:rPr>
              <a:t>) …then delete this text box!</a:t>
            </a:r>
            <a:endParaRPr lang="en-US" sz="2400" dirty="0">
              <a:latin typeface="Open Sans"/>
              <a:cs typeface="Open Sans"/>
            </a:endParaRPr>
          </a:p>
          <a:p>
            <a:endParaRPr lang="en-US" dirty="0"/>
          </a:p>
        </p:txBody>
      </p:sp>
      <p:pic>
        <p:nvPicPr>
          <p:cNvPr id="5" name="Picture 4" descr="Start Manual (1)-page-00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7" t="9687" r="31865" b="81054"/>
          <a:stretch/>
        </p:blipFill>
        <p:spPr>
          <a:xfrm>
            <a:off x="3697654" y="3111500"/>
            <a:ext cx="1748692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365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351690"/>
            <a:ext cx="6947877" cy="6545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srgbClr val="14A4E3"/>
                </a:solidFill>
                <a:latin typeface="Open Sans Semibold"/>
                <a:cs typeface="Open Sans Semibold"/>
              </a:rPr>
              <a:t>For or against?</a:t>
            </a:r>
            <a:endParaRPr lang="en-US" sz="3600" dirty="0">
              <a:solidFill>
                <a:srgbClr val="14A4E3"/>
              </a:solidFill>
              <a:latin typeface="Open Sans Semibold"/>
              <a:cs typeface="Open Sans Semi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1545711"/>
            <a:ext cx="80908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Open Sans"/>
                <a:cs typeface="Open Sans"/>
              </a:rPr>
              <a:t>Ask group members for their initial reactions to what was said on the DVD</a:t>
            </a:r>
            <a:r>
              <a:rPr lang="en-US" sz="2400" dirty="0" smtClean="0">
                <a:latin typeface="Open Sans"/>
                <a:cs typeface="Open Sans"/>
              </a:rPr>
              <a:t>.</a:t>
            </a:r>
          </a:p>
          <a:p>
            <a:endParaRPr lang="en-US" sz="2400" dirty="0">
              <a:latin typeface="Open Sans"/>
              <a:cs typeface="Open Sans"/>
            </a:endParaRPr>
          </a:p>
          <a:p>
            <a:r>
              <a:rPr lang="en-US" sz="2400" dirty="0">
                <a:latin typeface="Open Sans"/>
                <a:cs typeface="Open Sans"/>
              </a:rPr>
              <a:t>Were there any ideas they particularly agreed with? Any they strongly disagreed with?</a:t>
            </a:r>
            <a:endParaRPr lang="en-US" dirty="0"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001549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A5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9693" y="2236756"/>
            <a:ext cx="742461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800" b="1" dirty="0" smtClean="0">
                <a:solidFill>
                  <a:schemeClr val="bg1"/>
                </a:solidFill>
                <a:latin typeface="Playfair Display Black"/>
                <a:cs typeface="Playfair Display Black"/>
              </a:rPr>
              <a:t>Session 1</a:t>
            </a:r>
            <a:endParaRPr lang="en-US" sz="12800" b="1" dirty="0">
              <a:solidFill>
                <a:schemeClr val="bg1"/>
              </a:solidFill>
              <a:latin typeface="Playfair Display Black"/>
              <a:cs typeface="Playfair Display Blac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22346" y="4820809"/>
            <a:ext cx="12993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FFFF"/>
                </a:solidFill>
                <a:latin typeface="Open Sans Light"/>
                <a:cs typeface="Open Sans Light"/>
              </a:rPr>
              <a:t>Life</a:t>
            </a:r>
            <a:endParaRPr lang="en-US" sz="4800" b="1" dirty="0">
              <a:solidFill>
                <a:srgbClr val="FFFFFF"/>
              </a:solidFill>
              <a:latin typeface="Open Sans Light"/>
              <a:cs typeface="Open Sans Light"/>
            </a:endParaRPr>
          </a:p>
        </p:txBody>
      </p:sp>
      <p:sp>
        <p:nvSpPr>
          <p:cNvPr id="6" name="Isosceles Triangle 5"/>
          <p:cNvSpPr/>
          <p:nvPr/>
        </p:nvSpPr>
        <p:spPr>
          <a:xfrm rot="5400000">
            <a:off x="3962711" y="580268"/>
            <a:ext cx="1218579" cy="1050499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002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tart Members Notes cropped-page-005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6" t="25193" r="16315" b="50016"/>
          <a:stretch/>
        </p:blipFill>
        <p:spPr>
          <a:xfrm>
            <a:off x="457200" y="2490182"/>
            <a:ext cx="8231637" cy="422792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351690"/>
            <a:ext cx="6947877" cy="6545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srgbClr val="14A4E3"/>
                </a:solidFill>
                <a:latin typeface="Open Sans Semibold"/>
                <a:cs typeface="Open Sans Semibold"/>
              </a:rPr>
              <a:t>For or against?</a:t>
            </a:r>
            <a:endParaRPr lang="en-US" sz="3600" dirty="0">
              <a:solidFill>
                <a:srgbClr val="14A4E3"/>
              </a:solidFill>
              <a:latin typeface="Open Sans Semibold"/>
              <a:cs typeface="Open Sans Semi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1145682"/>
            <a:ext cx="80908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Open Sans"/>
                <a:cs typeface="Open Sans"/>
              </a:rPr>
              <a:t>D</a:t>
            </a:r>
            <a:r>
              <a:rPr lang="en-US" sz="2400" dirty="0" smtClean="0">
                <a:latin typeface="Open Sans"/>
                <a:cs typeface="Open Sans"/>
              </a:rPr>
              <a:t>raw or imagine an </a:t>
            </a:r>
            <a:r>
              <a:rPr lang="en-US" sz="2400" dirty="0">
                <a:latin typeface="Open Sans"/>
                <a:cs typeface="Open Sans"/>
              </a:rPr>
              <a:t>arrow on </a:t>
            </a:r>
            <a:r>
              <a:rPr lang="en-US" sz="2400" dirty="0" smtClean="0">
                <a:latin typeface="Open Sans"/>
                <a:cs typeface="Open Sans"/>
              </a:rPr>
              <a:t>your own ‘</a:t>
            </a:r>
            <a:r>
              <a:rPr lang="en-US" sz="2400" dirty="0" err="1" smtClean="0">
                <a:latin typeface="Open Sans"/>
                <a:cs typeface="Open Sans"/>
              </a:rPr>
              <a:t>swingometer</a:t>
            </a:r>
            <a:r>
              <a:rPr lang="en-US" sz="2400" dirty="0" smtClean="0">
                <a:latin typeface="Open Sans"/>
                <a:cs typeface="Open Sans"/>
              </a:rPr>
              <a:t>’ </a:t>
            </a:r>
            <a:r>
              <a:rPr lang="en-US" sz="2400" dirty="0">
                <a:latin typeface="Open Sans"/>
                <a:cs typeface="Open Sans"/>
              </a:rPr>
              <a:t>in the members' </a:t>
            </a:r>
            <a:r>
              <a:rPr lang="en-US" sz="2400" dirty="0" smtClean="0">
                <a:latin typeface="Open Sans"/>
                <a:cs typeface="Open Sans"/>
              </a:rPr>
              <a:t>materials (p.5) </a:t>
            </a:r>
            <a:r>
              <a:rPr lang="en-US" sz="2400" dirty="0">
                <a:latin typeface="Open Sans"/>
                <a:cs typeface="Open Sans"/>
              </a:rPr>
              <a:t>to show how '</a:t>
            </a:r>
            <a:r>
              <a:rPr lang="en-US" sz="2400" dirty="0" smtClean="0">
                <a:latin typeface="Open Sans"/>
                <a:cs typeface="Open Sans"/>
              </a:rPr>
              <a:t>convinced’ you are </a:t>
            </a:r>
            <a:r>
              <a:rPr lang="en-US" sz="2400" dirty="0">
                <a:latin typeface="Open Sans"/>
                <a:cs typeface="Open Sans"/>
              </a:rPr>
              <a:t>by the arguments 'for' and 'against' God's existence.</a:t>
            </a:r>
            <a:endParaRPr lang="en-US" dirty="0"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757838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351690"/>
            <a:ext cx="6947877" cy="6545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srgbClr val="14A4E3"/>
                </a:solidFill>
                <a:latin typeface="Open Sans Semibold"/>
                <a:cs typeface="Open Sans Semibold"/>
              </a:rPr>
              <a:t>In the picture</a:t>
            </a:r>
            <a:endParaRPr lang="en-US" sz="3600" dirty="0">
              <a:solidFill>
                <a:srgbClr val="14A4E3"/>
              </a:solidFill>
              <a:latin typeface="Open Sans Semibold"/>
              <a:cs typeface="Open Sans Semi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1977776"/>
            <a:ext cx="80908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Open Sans"/>
                <a:cs typeface="Open Sans"/>
              </a:rPr>
              <a:t>Think of a celebrity you know.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Open Sans"/>
                <a:cs typeface="Open Sans"/>
              </a:rPr>
              <a:t>Once you have thought of someone, think of a sentence that would describe them.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Open Sans"/>
                <a:cs typeface="Open Sans"/>
              </a:rPr>
              <a:t>Share with others. </a:t>
            </a:r>
            <a:endParaRPr lang="en-US" dirty="0"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721668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351690"/>
            <a:ext cx="6947877" cy="6545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srgbClr val="14A4E3"/>
                </a:solidFill>
                <a:latin typeface="Open Sans Semibold"/>
                <a:cs typeface="Open Sans Semibold"/>
              </a:rPr>
              <a:t>In the picture</a:t>
            </a:r>
            <a:endParaRPr lang="en-US" sz="3600" dirty="0">
              <a:solidFill>
                <a:srgbClr val="14A4E3"/>
              </a:solidFill>
              <a:latin typeface="Open Sans Semibold"/>
              <a:cs typeface="Open Sans Semi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1977776"/>
            <a:ext cx="80908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Open Sans"/>
                <a:cs typeface="Open Sans"/>
              </a:rPr>
              <a:t>Now think of God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Open Sans"/>
                <a:cs typeface="Open Sans"/>
              </a:rPr>
              <a:t>Come up with some words or a sentence to describe God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Open Sans"/>
                <a:cs typeface="Open Sans"/>
              </a:rPr>
              <a:t>How did describing God compare with describing celebrities?</a:t>
            </a:r>
            <a:endParaRPr lang="en-US" dirty="0">
              <a:latin typeface="Open Sans"/>
              <a:cs typeface="Open Sans"/>
            </a:endParaRPr>
          </a:p>
        </p:txBody>
      </p:sp>
      <p:pic>
        <p:nvPicPr>
          <p:cNvPr id="7" name="Picture 6" descr="Start Manual (1)-page-00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7" t="9687" r="31865" b="81054"/>
          <a:stretch/>
        </p:blipFill>
        <p:spPr>
          <a:xfrm>
            <a:off x="6799385" y="5737201"/>
            <a:ext cx="1748692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713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351690"/>
            <a:ext cx="6947877" cy="6545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srgbClr val="14A4E3"/>
                </a:solidFill>
                <a:latin typeface="Open Sans Semibold"/>
                <a:cs typeface="Open Sans Semibold"/>
              </a:rPr>
              <a:t>Welcome home</a:t>
            </a:r>
            <a:endParaRPr lang="en-US" sz="3600" dirty="0">
              <a:solidFill>
                <a:srgbClr val="14A4E3"/>
              </a:solidFill>
              <a:latin typeface="Open Sans Semibold"/>
              <a:cs typeface="Open Sans Semi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1977776"/>
            <a:ext cx="80908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Open Sans"/>
                <a:cs typeface="Open Sans"/>
              </a:rPr>
              <a:t>As we recap the story of the prodigal son, note that it is printed in your course materials.</a:t>
            </a:r>
            <a:endParaRPr lang="en-US" dirty="0"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730547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art Members Notes cropped-page-006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3" t="3061" r="10682" b="56982"/>
          <a:stretch/>
        </p:blipFill>
        <p:spPr>
          <a:xfrm>
            <a:off x="1087217" y="1830132"/>
            <a:ext cx="6947877" cy="4920411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351690"/>
            <a:ext cx="6947877" cy="6545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srgbClr val="14A4E3"/>
                </a:solidFill>
                <a:latin typeface="Open Sans Semibold"/>
                <a:cs typeface="Open Sans Semibold"/>
              </a:rPr>
              <a:t>Welcome home</a:t>
            </a:r>
            <a:endParaRPr lang="en-US" sz="3600" dirty="0">
              <a:solidFill>
                <a:srgbClr val="14A4E3"/>
              </a:solidFill>
              <a:latin typeface="Open Sans Semibold"/>
              <a:cs typeface="Open Sans Semi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1146779"/>
            <a:ext cx="80908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Open Sans"/>
                <a:cs typeface="Open Sans"/>
              </a:rPr>
              <a:t>Which speech bubble most represents how you currently view God?</a:t>
            </a:r>
            <a:endParaRPr lang="en-US" dirty="0"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112758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595920"/>
            <a:ext cx="6947877" cy="6545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srgbClr val="14A4E3"/>
                </a:solidFill>
                <a:latin typeface="Open Sans Semibold"/>
                <a:cs typeface="Open Sans Semibold"/>
              </a:rPr>
              <a:t>Welcome </a:t>
            </a:r>
          </a:p>
          <a:p>
            <a:pPr algn="l"/>
            <a:r>
              <a:rPr lang="en-US" sz="3600" dirty="0" smtClean="0">
                <a:solidFill>
                  <a:srgbClr val="14A4E3"/>
                </a:solidFill>
                <a:latin typeface="Open Sans Semibold"/>
                <a:cs typeface="Open Sans Semibold"/>
              </a:rPr>
              <a:t>home</a:t>
            </a:r>
            <a:endParaRPr lang="en-US" sz="3600" dirty="0">
              <a:solidFill>
                <a:srgbClr val="14A4E3"/>
              </a:solidFill>
              <a:latin typeface="Open Sans Semibold"/>
              <a:cs typeface="Open Sans Semi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1746943"/>
            <a:ext cx="292289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Open Sans"/>
                <a:cs typeface="Open Sans"/>
              </a:rPr>
              <a:t>‘The </a:t>
            </a:r>
            <a:r>
              <a:rPr lang="en-US" sz="2400" dirty="0">
                <a:latin typeface="Open Sans"/>
                <a:cs typeface="Open Sans"/>
              </a:rPr>
              <a:t>return of the prodigal </a:t>
            </a:r>
            <a:r>
              <a:rPr lang="en-US" sz="2400" dirty="0" smtClean="0">
                <a:latin typeface="Open Sans"/>
                <a:cs typeface="Open Sans"/>
              </a:rPr>
              <a:t>son’ by </a:t>
            </a:r>
            <a:r>
              <a:rPr lang="en-US" sz="2400" dirty="0">
                <a:latin typeface="Open Sans"/>
                <a:cs typeface="Open Sans"/>
              </a:rPr>
              <a:t>R</a:t>
            </a:r>
            <a:r>
              <a:rPr lang="en-US" sz="2400" dirty="0" smtClean="0">
                <a:latin typeface="Open Sans"/>
                <a:cs typeface="Open Sans"/>
              </a:rPr>
              <a:t>embrandt</a:t>
            </a:r>
            <a:endParaRPr lang="en-US" dirty="0">
              <a:latin typeface="Open Sans"/>
              <a:cs typeface="Open San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7630" y="200013"/>
            <a:ext cx="4920437" cy="631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829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351690"/>
            <a:ext cx="6947877" cy="6545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srgbClr val="14A4E3"/>
                </a:solidFill>
                <a:latin typeface="Open Sans Semibold"/>
                <a:cs typeface="Open Sans Semibold"/>
              </a:rPr>
              <a:t>Video Clip 2.3</a:t>
            </a:r>
            <a:endParaRPr lang="en-US" sz="3600" dirty="0">
              <a:solidFill>
                <a:srgbClr val="14A4E3"/>
              </a:solidFill>
              <a:latin typeface="Open Sans Semibold"/>
              <a:cs typeface="Open Sans Semi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1545711"/>
            <a:ext cx="8090877" cy="1477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Open Sans"/>
                <a:cs typeface="Open Sans"/>
              </a:rPr>
              <a:t>Insert video clip 2.3 from your downloaded </a:t>
            </a:r>
            <a:r>
              <a:rPr lang="en-US" sz="2400" dirty="0">
                <a:latin typeface="Open Sans"/>
                <a:cs typeface="Open Sans"/>
              </a:rPr>
              <a:t>Start Digital </a:t>
            </a:r>
            <a:r>
              <a:rPr lang="en-US" sz="2400" dirty="0" smtClean="0">
                <a:latin typeface="Open Sans"/>
                <a:cs typeface="Open Sans"/>
              </a:rPr>
              <a:t>(if you don’t have it downloaded you can buy it </a:t>
            </a:r>
            <a:r>
              <a:rPr lang="en-US" sz="2400" dirty="0" smtClean="0">
                <a:latin typeface="Open Sans"/>
                <a:cs typeface="Open Sans"/>
                <a:hlinkClick r:id="rId2"/>
              </a:rPr>
              <a:t>here</a:t>
            </a:r>
            <a:r>
              <a:rPr lang="en-US" sz="2400" dirty="0" smtClean="0">
                <a:latin typeface="Open Sans"/>
                <a:cs typeface="Open Sans"/>
              </a:rPr>
              <a:t>) …then delete this text box!</a:t>
            </a:r>
            <a:endParaRPr lang="en-US" sz="2400" dirty="0">
              <a:latin typeface="Open Sans"/>
              <a:cs typeface="Open Sans"/>
            </a:endParaRPr>
          </a:p>
          <a:p>
            <a:endParaRPr lang="en-US" dirty="0"/>
          </a:p>
        </p:txBody>
      </p:sp>
      <p:pic>
        <p:nvPicPr>
          <p:cNvPr id="5" name="Picture 4" descr="Start Manual (1)-page-00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7" t="9687" r="31865" b="81054"/>
          <a:stretch/>
        </p:blipFill>
        <p:spPr>
          <a:xfrm>
            <a:off x="3697654" y="3111500"/>
            <a:ext cx="1748692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001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351690"/>
            <a:ext cx="6947877" cy="6545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srgbClr val="14A4E3"/>
                </a:solidFill>
                <a:latin typeface="Open Sans Semibold"/>
                <a:cs typeface="Open Sans Semibold"/>
              </a:rPr>
              <a:t>Reflection</a:t>
            </a:r>
            <a:endParaRPr lang="en-US" sz="3600" dirty="0">
              <a:solidFill>
                <a:srgbClr val="14A4E3"/>
              </a:solidFill>
              <a:latin typeface="Open Sans Semibold"/>
              <a:cs typeface="Open Sans Semibold"/>
            </a:endParaRPr>
          </a:p>
        </p:txBody>
      </p:sp>
      <p:pic>
        <p:nvPicPr>
          <p:cNvPr id="5" name="Picture 4" descr="Start Manual (1)-page-00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7" t="9687" r="31865" b="81054"/>
          <a:stretch/>
        </p:blipFill>
        <p:spPr>
          <a:xfrm>
            <a:off x="6799385" y="5710116"/>
            <a:ext cx="1748692" cy="635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7630" y="200013"/>
            <a:ext cx="4920437" cy="631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326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351690"/>
            <a:ext cx="6947877" cy="6545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srgbClr val="14A4E3"/>
                </a:solidFill>
                <a:latin typeface="Open Sans Semibold"/>
                <a:cs typeface="Open Sans Semibold"/>
              </a:rPr>
              <a:t>Reflection</a:t>
            </a:r>
            <a:endParaRPr lang="en-US" sz="3600" dirty="0">
              <a:solidFill>
                <a:srgbClr val="14A4E3"/>
              </a:solidFill>
              <a:latin typeface="Open Sans Semibold"/>
              <a:cs typeface="Open Sans Semibold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5952" y="1304767"/>
            <a:ext cx="487419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Open Sans"/>
                <a:cs typeface="Open Sans"/>
              </a:rPr>
              <a:t>Heavenly Father,</a:t>
            </a:r>
          </a:p>
          <a:p>
            <a:r>
              <a:rPr lang="en-US" sz="2400" dirty="0">
                <a:latin typeface="Open Sans"/>
                <a:cs typeface="Open Sans"/>
              </a:rPr>
              <a:t>Shepherd of the sheep.</a:t>
            </a:r>
          </a:p>
          <a:p>
            <a:r>
              <a:rPr lang="en-US" sz="2400" dirty="0">
                <a:latin typeface="Open Sans"/>
                <a:cs typeface="Open Sans"/>
              </a:rPr>
              <a:t>You are the one who created all things,</a:t>
            </a:r>
          </a:p>
          <a:p>
            <a:r>
              <a:rPr lang="en-US" sz="2400" dirty="0">
                <a:latin typeface="Open Sans"/>
                <a:cs typeface="Open Sans"/>
              </a:rPr>
              <a:t>and cares for us every day.</a:t>
            </a:r>
          </a:p>
          <a:p>
            <a:r>
              <a:rPr lang="en-US" sz="2400" dirty="0">
                <a:latin typeface="Open Sans"/>
                <a:cs typeface="Open Sans"/>
              </a:rPr>
              <a:t>Help me to draw close to you,</a:t>
            </a:r>
          </a:p>
          <a:p>
            <a:r>
              <a:rPr lang="en-US" sz="2400" dirty="0">
                <a:latin typeface="Open Sans"/>
                <a:cs typeface="Open Sans"/>
              </a:rPr>
              <a:t>to find faith in you,</a:t>
            </a:r>
          </a:p>
          <a:p>
            <a:r>
              <a:rPr lang="en-US" sz="2400" dirty="0">
                <a:latin typeface="Open Sans"/>
                <a:cs typeface="Open Sans"/>
              </a:rPr>
              <a:t>and to live with you.</a:t>
            </a:r>
          </a:p>
          <a:p>
            <a:r>
              <a:rPr lang="en-US" sz="2400" dirty="0">
                <a:latin typeface="Open Sans"/>
                <a:cs typeface="Open Sans"/>
              </a:rPr>
              <a:t>Amen.</a:t>
            </a:r>
          </a:p>
        </p:txBody>
      </p:sp>
    </p:spTree>
    <p:extLst>
      <p:ext uri="{BB962C8B-B14F-4D97-AF65-F5344CB8AC3E}">
        <p14:creationId xmlns:p14="http://schemas.microsoft.com/office/powerpoint/2010/main" val="4147925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351690"/>
            <a:ext cx="6947877" cy="6545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srgbClr val="14A4E3"/>
                </a:solidFill>
                <a:latin typeface="Open Sans Semibold"/>
                <a:cs typeface="Open Sans Semibold"/>
              </a:rPr>
              <a:t>Take it away</a:t>
            </a:r>
            <a:endParaRPr lang="en-US" sz="3600" dirty="0">
              <a:solidFill>
                <a:srgbClr val="14A4E3"/>
              </a:solidFill>
              <a:latin typeface="Open Sans Semibold"/>
              <a:cs typeface="Open Sans Semi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1037708"/>
            <a:ext cx="80908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There is a 'Take </a:t>
            </a:r>
            <a:r>
              <a:rPr lang="en-US" sz="2400" dirty="0"/>
              <a:t>it away' section in </a:t>
            </a:r>
            <a:r>
              <a:rPr lang="en-US" sz="2400" dirty="0" smtClean="0"/>
              <a:t>your members</a:t>
            </a:r>
            <a:r>
              <a:rPr lang="en-US" sz="2400" dirty="0"/>
              <a:t>' materials.</a:t>
            </a:r>
          </a:p>
          <a:p>
            <a:endParaRPr lang="en-US" sz="2400" dirty="0"/>
          </a:p>
          <a:p>
            <a:r>
              <a:rPr lang="en-US" sz="2400" dirty="0" smtClean="0"/>
              <a:t>Before </a:t>
            </a:r>
            <a:r>
              <a:rPr lang="en-US" sz="2400" dirty="0"/>
              <a:t>the next session, </a:t>
            </a:r>
            <a:r>
              <a:rPr lang="en-US" sz="2400" dirty="0" smtClean="0"/>
              <a:t>spend </a:t>
            </a:r>
            <a:r>
              <a:rPr lang="en-US" sz="2400" dirty="0"/>
              <a:t>a bit of time during the week thinking more about the Prodigal Son story. </a:t>
            </a:r>
            <a:r>
              <a:rPr lang="en-US" sz="2400" dirty="0" smtClean="0"/>
              <a:t>Consider </a:t>
            </a:r>
            <a:r>
              <a:rPr lang="en-US" sz="2400" dirty="0"/>
              <a:t>where </a:t>
            </a:r>
            <a:r>
              <a:rPr lang="en-US" sz="2400" dirty="0" smtClean="0"/>
              <a:t>you are </a:t>
            </a:r>
            <a:r>
              <a:rPr lang="en-US" sz="2400" dirty="0"/>
              <a:t>on the path towards God.</a:t>
            </a:r>
            <a:endParaRPr lang="en-US" sz="2400" dirty="0"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919155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199" y="449383"/>
            <a:ext cx="7954109" cy="6545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srgbClr val="69A533"/>
                </a:solidFill>
                <a:latin typeface="Open Sans Semibold"/>
                <a:cs typeface="Open Sans Semibold"/>
              </a:rPr>
              <a:t>Welcome and ‘Desert Island icebreaker’</a:t>
            </a:r>
            <a:endParaRPr lang="en-US" sz="3600" dirty="0">
              <a:solidFill>
                <a:srgbClr val="69A533"/>
              </a:solidFill>
              <a:latin typeface="Open Sans Semibold"/>
              <a:cs typeface="Open Sans Semi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199" y="2354384"/>
            <a:ext cx="809087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Open Sans"/>
                <a:cs typeface="Open Sans"/>
              </a:rPr>
              <a:t>What is the one thing that you could not survive without on a desert?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28940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71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9693" y="2236757"/>
            <a:ext cx="742461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800" b="1" dirty="0" smtClean="0">
                <a:solidFill>
                  <a:schemeClr val="bg1"/>
                </a:solidFill>
                <a:latin typeface="Playfair Display Black"/>
                <a:cs typeface="Playfair Display Black"/>
              </a:rPr>
              <a:t>Session </a:t>
            </a:r>
            <a:r>
              <a:rPr lang="en-US" sz="12800" b="1" dirty="0">
                <a:solidFill>
                  <a:schemeClr val="bg1"/>
                </a:solidFill>
                <a:latin typeface="Playfair Display Black"/>
                <a:cs typeface="Playfair Display Black"/>
              </a:rPr>
              <a:t>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53097" y="4820809"/>
            <a:ext cx="16378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FFFF"/>
                </a:solidFill>
                <a:latin typeface="Open Sans Light"/>
                <a:cs typeface="Open Sans Light"/>
              </a:rPr>
              <a:t>Mess</a:t>
            </a:r>
            <a:endParaRPr lang="en-US" sz="4800" b="1" dirty="0">
              <a:solidFill>
                <a:srgbClr val="FFFFFF"/>
              </a:solidFill>
              <a:latin typeface="Open Sans Light"/>
              <a:cs typeface="Open Sans Light"/>
            </a:endParaRPr>
          </a:p>
        </p:txBody>
      </p:sp>
      <p:sp>
        <p:nvSpPr>
          <p:cNvPr id="6" name="Isosceles Triangle 5"/>
          <p:cNvSpPr/>
          <p:nvPr/>
        </p:nvSpPr>
        <p:spPr>
          <a:xfrm rot="5400000">
            <a:off x="3962711" y="580268"/>
            <a:ext cx="1218579" cy="1050499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091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420214"/>
            <a:ext cx="6947877" cy="6545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srgbClr val="F17128"/>
                </a:solidFill>
                <a:latin typeface="Open Sans Semibold"/>
                <a:cs typeface="Open Sans Semibold"/>
              </a:rPr>
              <a:t>Welcome and review</a:t>
            </a:r>
            <a:endParaRPr lang="en-US" sz="3600" dirty="0">
              <a:solidFill>
                <a:srgbClr val="F17128"/>
              </a:solidFill>
              <a:latin typeface="Open Sans Semibold"/>
              <a:cs typeface="Open Sans Semi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199" y="2354384"/>
            <a:ext cx="809087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Open Sans"/>
                <a:cs typeface="Open Sans"/>
              </a:rPr>
              <a:t>After the course leader has given a summary of the last session, why not share one two things from that session that struck you?</a:t>
            </a:r>
          </a:p>
          <a:p>
            <a:endParaRPr lang="en-US" sz="2400" dirty="0">
              <a:latin typeface="Open Sans"/>
              <a:cs typeface="Open Sans"/>
            </a:endParaRPr>
          </a:p>
          <a:p>
            <a:r>
              <a:rPr lang="en-US" sz="2400" dirty="0" smtClean="0">
                <a:latin typeface="Open Sans"/>
                <a:cs typeface="Open Sans"/>
              </a:rPr>
              <a:t>Was there anything from the ‘take it away’ thoughts and readings that inspired you?</a:t>
            </a:r>
            <a:endParaRPr lang="en-US" sz="2400" dirty="0">
              <a:latin typeface="Open Sans"/>
              <a:cs typeface="Open San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31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351690"/>
            <a:ext cx="6947877" cy="6545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srgbClr val="F17128"/>
                </a:solidFill>
                <a:latin typeface="Open Sans Semibold"/>
                <a:cs typeface="Open Sans Semibold"/>
              </a:rPr>
              <a:t>Video Clip 3.1</a:t>
            </a:r>
            <a:endParaRPr lang="en-US" sz="3600" dirty="0">
              <a:solidFill>
                <a:srgbClr val="F17128"/>
              </a:solidFill>
              <a:latin typeface="Open Sans Semibold"/>
              <a:cs typeface="Open Sans Semi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1545711"/>
            <a:ext cx="8090877" cy="1477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Open Sans"/>
                <a:cs typeface="Open Sans"/>
              </a:rPr>
              <a:t>Insert video clip 3.1 from your downloaded </a:t>
            </a:r>
            <a:r>
              <a:rPr lang="en-US" sz="2400" dirty="0">
                <a:latin typeface="Open Sans"/>
                <a:cs typeface="Open Sans"/>
              </a:rPr>
              <a:t>Start Digital </a:t>
            </a:r>
            <a:r>
              <a:rPr lang="en-US" sz="2400" dirty="0" smtClean="0">
                <a:latin typeface="Open Sans"/>
                <a:cs typeface="Open Sans"/>
              </a:rPr>
              <a:t>(if you don’t have it downloaded you can buy it </a:t>
            </a:r>
            <a:r>
              <a:rPr lang="en-US" sz="2400" dirty="0" smtClean="0">
                <a:latin typeface="Open Sans"/>
                <a:cs typeface="Open Sans"/>
                <a:hlinkClick r:id="rId2"/>
              </a:rPr>
              <a:t>here</a:t>
            </a:r>
            <a:r>
              <a:rPr lang="en-US" sz="2400" dirty="0" smtClean="0">
                <a:latin typeface="Open Sans"/>
                <a:cs typeface="Open Sans"/>
              </a:rPr>
              <a:t>) …then delete this text box!</a:t>
            </a:r>
            <a:endParaRPr lang="en-US" sz="2400" dirty="0">
              <a:latin typeface="Open Sans"/>
              <a:cs typeface="Open Sans"/>
            </a:endParaRPr>
          </a:p>
          <a:p>
            <a:endParaRPr lang="en-US" dirty="0"/>
          </a:p>
        </p:txBody>
      </p:sp>
      <p:pic>
        <p:nvPicPr>
          <p:cNvPr id="5" name="Picture 4" descr="Start Manual (1)-page-00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7" t="9687" r="31865" b="81054"/>
          <a:stretch/>
        </p:blipFill>
        <p:spPr>
          <a:xfrm>
            <a:off x="3697654" y="3111500"/>
            <a:ext cx="1748692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863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420214"/>
            <a:ext cx="6947877" cy="6545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srgbClr val="F17128"/>
                </a:solidFill>
                <a:latin typeface="Open Sans Semibold"/>
                <a:cs typeface="Open Sans Semibold"/>
              </a:rPr>
              <a:t>Good news/bad news</a:t>
            </a:r>
            <a:endParaRPr lang="en-US" sz="3600" dirty="0">
              <a:solidFill>
                <a:srgbClr val="F17128"/>
              </a:solidFill>
              <a:latin typeface="Open Sans Semibold"/>
              <a:cs typeface="Open Sans Semi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199" y="1189503"/>
            <a:ext cx="80908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Open Sans"/>
                <a:cs typeface="Open Sans"/>
              </a:rPr>
              <a:t>Think </a:t>
            </a:r>
            <a:r>
              <a:rPr lang="en-US" sz="2400" dirty="0">
                <a:latin typeface="Open Sans"/>
                <a:cs typeface="Open Sans"/>
              </a:rPr>
              <a:t>of one 'good news' headline and one 'bad news' headline that are in the news at the time that your group is meeting.</a:t>
            </a:r>
          </a:p>
          <a:p>
            <a:r>
              <a:rPr lang="en-US" sz="2400" dirty="0">
                <a:latin typeface="Open Sans"/>
                <a:cs typeface="Open Sans"/>
              </a:rPr>
              <a:t>Write, or if people feel adventurous draw, those 'headlines' onto the TV </a:t>
            </a:r>
            <a:r>
              <a:rPr lang="en-US" sz="2400" dirty="0" smtClean="0">
                <a:latin typeface="Open Sans"/>
                <a:cs typeface="Open Sans"/>
              </a:rPr>
              <a:t>screens (page 7 of your notes) </a:t>
            </a:r>
            <a:endParaRPr lang="en-US" dirty="0">
              <a:latin typeface="Open Sans"/>
              <a:cs typeface="Open Sans"/>
            </a:endParaRPr>
          </a:p>
        </p:txBody>
      </p:sp>
      <p:pic>
        <p:nvPicPr>
          <p:cNvPr id="2" name="Picture 1" descr="Start Members Notes cropped-page-00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0" t="24216" r="10074" b="54844"/>
          <a:stretch/>
        </p:blipFill>
        <p:spPr>
          <a:xfrm>
            <a:off x="457200" y="3411802"/>
            <a:ext cx="8040077" cy="295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930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351690"/>
            <a:ext cx="6947877" cy="6545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srgbClr val="F17128"/>
                </a:solidFill>
                <a:latin typeface="Open Sans Semibold"/>
                <a:cs typeface="Open Sans Semibold"/>
              </a:rPr>
              <a:t>Video Clip 3.2</a:t>
            </a:r>
            <a:endParaRPr lang="en-US" sz="3600" dirty="0">
              <a:solidFill>
                <a:srgbClr val="F17128"/>
              </a:solidFill>
              <a:latin typeface="Open Sans Semibold"/>
              <a:cs typeface="Open Sans Semi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1545711"/>
            <a:ext cx="8090877" cy="1477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Open Sans"/>
                <a:cs typeface="Open Sans"/>
              </a:rPr>
              <a:t>Insert video clip 3.2 from your downloaded </a:t>
            </a:r>
            <a:r>
              <a:rPr lang="en-US" sz="2400" dirty="0">
                <a:latin typeface="Open Sans"/>
                <a:cs typeface="Open Sans"/>
              </a:rPr>
              <a:t>Start Digital </a:t>
            </a:r>
            <a:r>
              <a:rPr lang="en-US" sz="2400" dirty="0" smtClean="0">
                <a:latin typeface="Open Sans"/>
                <a:cs typeface="Open Sans"/>
              </a:rPr>
              <a:t>(if you don’t have it downloaded you can buy it </a:t>
            </a:r>
            <a:r>
              <a:rPr lang="en-US" sz="2400" dirty="0" smtClean="0">
                <a:latin typeface="Open Sans"/>
                <a:cs typeface="Open Sans"/>
                <a:hlinkClick r:id="rId2"/>
              </a:rPr>
              <a:t>here</a:t>
            </a:r>
            <a:r>
              <a:rPr lang="en-US" sz="2400" dirty="0" smtClean="0">
                <a:latin typeface="Open Sans"/>
                <a:cs typeface="Open Sans"/>
              </a:rPr>
              <a:t>) …then delete this text box!</a:t>
            </a:r>
            <a:endParaRPr lang="en-US" sz="2400" dirty="0">
              <a:latin typeface="Open Sans"/>
              <a:cs typeface="Open Sans"/>
            </a:endParaRPr>
          </a:p>
          <a:p>
            <a:endParaRPr lang="en-US" dirty="0"/>
          </a:p>
        </p:txBody>
      </p:sp>
      <p:pic>
        <p:nvPicPr>
          <p:cNvPr id="5" name="Picture 4" descr="Start Manual (1)-page-00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7" t="9687" r="31865" b="81054"/>
          <a:stretch/>
        </p:blipFill>
        <p:spPr>
          <a:xfrm>
            <a:off x="3697654" y="3111500"/>
            <a:ext cx="1748692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071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420214"/>
            <a:ext cx="6947877" cy="6545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srgbClr val="F17128"/>
                </a:solidFill>
                <a:latin typeface="Open Sans Semibold"/>
                <a:cs typeface="Open Sans Semibold"/>
              </a:rPr>
              <a:t>What a mess</a:t>
            </a:r>
            <a:endParaRPr lang="en-US" sz="3600" dirty="0">
              <a:solidFill>
                <a:srgbClr val="F17128"/>
              </a:solidFill>
              <a:latin typeface="Open Sans Semibold"/>
              <a:cs typeface="Open Sans Semi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199" y="1189503"/>
            <a:ext cx="8090877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Open Sans"/>
                <a:cs typeface="Open Sans"/>
              </a:rPr>
              <a:t>Grade yourselves from </a:t>
            </a:r>
            <a:r>
              <a:rPr lang="en-US" sz="2400" dirty="0">
                <a:latin typeface="Open Sans"/>
                <a:cs typeface="Open Sans"/>
              </a:rPr>
              <a:t>0 to 5 for the actions shown in the members' </a:t>
            </a:r>
            <a:r>
              <a:rPr lang="en-US" sz="2400" dirty="0" smtClean="0">
                <a:latin typeface="Open Sans"/>
                <a:cs typeface="Open Sans"/>
              </a:rPr>
              <a:t>materials (page 7). </a:t>
            </a:r>
            <a:r>
              <a:rPr lang="en-US" sz="2400" dirty="0">
                <a:latin typeface="Open Sans"/>
                <a:cs typeface="Open Sans"/>
              </a:rPr>
              <a:t>Explain the scoring system: 0 = positively angelic; 5 = very, very bad</a:t>
            </a:r>
            <a:r>
              <a:rPr lang="en-US" sz="2400" dirty="0" smtClean="0">
                <a:latin typeface="Open Sans"/>
                <a:cs typeface="Open Sans"/>
              </a:rPr>
              <a:t>.</a:t>
            </a:r>
            <a:endParaRPr lang="en-US" dirty="0">
              <a:latin typeface="Open Sans"/>
              <a:cs typeface="Open Sans"/>
            </a:endParaRPr>
          </a:p>
        </p:txBody>
      </p:sp>
      <p:pic>
        <p:nvPicPr>
          <p:cNvPr id="3" name="Picture 2" descr="Start Members Notes cropped-page-00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9" t="50108" r="10153" b="6444"/>
          <a:stretch/>
        </p:blipFill>
        <p:spPr>
          <a:xfrm>
            <a:off x="1816100" y="2389831"/>
            <a:ext cx="5511800" cy="432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901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420214"/>
            <a:ext cx="6947877" cy="6545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srgbClr val="F17128"/>
                </a:solidFill>
                <a:latin typeface="Open Sans Semibold"/>
                <a:cs typeface="Open Sans Semibold"/>
              </a:rPr>
              <a:t>Casting the first stone</a:t>
            </a:r>
            <a:endParaRPr lang="en-US" sz="3600" dirty="0">
              <a:solidFill>
                <a:srgbClr val="F17128"/>
              </a:solidFill>
              <a:latin typeface="Open Sans Semibold"/>
              <a:cs typeface="Open Sans Semi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199" y="1189503"/>
            <a:ext cx="809087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Open Sans"/>
                <a:cs typeface="Open Sans"/>
              </a:rPr>
              <a:t>Let’s think about the story of the woman caught in the act of adultery. </a:t>
            </a:r>
          </a:p>
          <a:p>
            <a:endParaRPr lang="en-US" sz="2400" dirty="0">
              <a:latin typeface="Open Sans"/>
              <a:cs typeface="Open Sans"/>
            </a:endParaRPr>
          </a:p>
          <a:p>
            <a:r>
              <a:rPr lang="en-US" sz="2400" dirty="0">
                <a:latin typeface="Open Sans"/>
                <a:cs typeface="Open Sans"/>
              </a:rPr>
              <a:t>In the story we see Jesus writing in the sand with his finger (we don't know what he actually wrote). Imagine that Jesus was writing a message to you. What do you think it would say? Write that message on the sand image in the members' </a:t>
            </a:r>
            <a:r>
              <a:rPr lang="en-US" sz="2400" dirty="0" smtClean="0">
                <a:latin typeface="Open Sans"/>
                <a:cs typeface="Open Sans"/>
              </a:rPr>
              <a:t>materials (page . </a:t>
            </a:r>
            <a:endParaRPr lang="en-US" sz="2400" dirty="0"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385742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351690"/>
            <a:ext cx="6947877" cy="6545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srgbClr val="F17128"/>
                </a:solidFill>
                <a:latin typeface="Open Sans Semibold"/>
                <a:cs typeface="Open Sans Semibold"/>
              </a:rPr>
              <a:t>Video Clip 3.3</a:t>
            </a:r>
            <a:endParaRPr lang="en-US" sz="3600" dirty="0">
              <a:solidFill>
                <a:srgbClr val="F17128"/>
              </a:solidFill>
              <a:latin typeface="Open Sans Semibold"/>
              <a:cs typeface="Open Sans Semi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1545711"/>
            <a:ext cx="8090877" cy="1477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Open Sans"/>
                <a:cs typeface="Open Sans"/>
              </a:rPr>
              <a:t>Insert video clip 3.3 from your downloaded </a:t>
            </a:r>
            <a:r>
              <a:rPr lang="en-US" sz="2400" dirty="0">
                <a:latin typeface="Open Sans"/>
                <a:cs typeface="Open Sans"/>
              </a:rPr>
              <a:t>Start Digital </a:t>
            </a:r>
            <a:r>
              <a:rPr lang="en-US" sz="2400" dirty="0" smtClean="0">
                <a:latin typeface="Open Sans"/>
                <a:cs typeface="Open Sans"/>
              </a:rPr>
              <a:t>(if you don’t have it downloaded you can buy it </a:t>
            </a:r>
            <a:r>
              <a:rPr lang="en-US" sz="2400" dirty="0" smtClean="0">
                <a:latin typeface="Open Sans"/>
                <a:cs typeface="Open Sans"/>
                <a:hlinkClick r:id="rId2"/>
              </a:rPr>
              <a:t>here</a:t>
            </a:r>
            <a:r>
              <a:rPr lang="en-US" sz="2400" dirty="0" smtClean="0">
                <a:latin typeface="Open Sans"/>
                <a:cs typeface="Open Sans"/>
              </a:rPr>
              <a:t>) …then delete this text box!</a:t>
            </a:r>
            <a:endParaRPr lang="en-US" sz="2400" dirty="0">
              <a:latin typeface="Open Sans"/>
              <a:cs typeface="Open Sans"/>
            </a:endParaRPr>
          </a:p>
          <a:p>
            <a:endParaRPr lang="en-US" dirty="0"/>
          </a:p>
        </p:txBody>
      </p:sp>
      <p:pic>
        <p:nvPicPr>
          <p:cNvPr id="5" name="Picture 4" descr="Start Manual (1)-page-00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7" t="9687" r="31865" b="81054"/>
          <a:stretch/>
        </p:blipFill>
        <p:spPr>
          <a:xfrm>
            <a:off x="3697654" y="3111500"/>
            <a:ext cx="1748692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744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eshoots-com-__ZMnefoI3k-unsplash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84200" y="351688"/>
            <a:ext cx="6947877" cy="65453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srgbClr val="F17128"/>
                </a:solidFill>
                <a:latin typeface="Open Sans Semibold"/>
                <a:cs typeface="Open Sans Semibold"/>
              </a:rPr>
              <a:t>Reflection</a:t>
            </a:r>
            <a:endParaRPr lang="en-US" sz="3600" dirty="0">
              <a:solidFill>
                <a:srgbClr val="F17128"/>
              </a:solidFill>
              <a:latin typeface="Open Sans Semibold"/>
              <a:cs typeface="Open Sans Semibold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84200" y="1255990"/>
            <a:ext cx="345830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Open Sans"/>
                <a:cs typeface="Open Sans"/>
              </a:rPr>
              <a:t>F</a:t>
            </a:r>
            <a:r>
              <a:rPr lang="en-US" sz="2400" dirty="0" smtClean="0">
                <a:latin typeface="Open Sans"/>
                <a:cs typeface="Open Sans"/>
              </a:rPr>
              <a:t>ocus </a:t>
            </a:r>
            <a:r>
              <a:rPr lang="en-US" sz="2400" dirty="0">
                <a:latin typeface="Open Sans"/>
                <a:cs typeface="Open Sans"/>
              </a:rPr>
              <a:t>on the message </a:t>
            </a:r>
            <a:r>
              <a:rPr lang="en-US" sz="2400" dirty="0" smtClean="0">
                <a:latin typeface="Open Sans"/>
                <a:cs typeface="Open Sans"/>
              </a:rPr>
              <a:t>you wrote </a:t>
            </a:r>
            <a:r>
              <a:rPr lang="en-US" sz="2400" dirty="0">
                <a:latin typeface="Open Sans"/>
                <a:cs typeface="Open Sans"/>
              </a:rPr>
              <a:t>in the members' booklet for the sand image exercise</a:t>
            </a:r>
            <a:r>
              <a:rPr lang="en-US" sz="2400" dirty="0" smtClean="0">
                <a:latin typeface="Open Sans"/>
                <a:cs typeface="Open Sans"/>
              </a:rPr>
              <a:t>.</a:t>
            </a:r>
          </a:p>
          <a:p>
            <a:endParaRPr lang="en-US" sz="2400" dirty="0">
              <a:latin typeface="Open Sans"/>
              <a:cs typeface="Open Sans"/>
            </a:endParaRPr>
          </a:p>
          <a:p>
            <a:r>
              <a:rPr lang="en-US" sz="2400" dirty="0">
                <a:latin typeface="Open Sans"/>
                <a:cs typeface="Open Sans"/>
              </a:rPr>
              <a:t>After a time of quiet, read Psalm 51.10-12 and 15-17.</a:t>
            </a:r>
          </a:p>
        </p:txBody>
      </p:sp>
    </p:spTree>
    <p:extLst>
      <p:ext uri="{BB962C8B-B14F-4D97-AF65-F5344CB8AC3E}">
        <p14:creationId xmlns:p14="http://schemas.microsoft.com/office/powerpoint/2010/main" val="451007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eshoots-com-__ZMnefoI3k-unsplash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40" r="20928"/>
          <a:stretch/>
        </p:blipFill>
        <p:spPr>
          <a:xfrm>
            <a:off x="-478692" y="-1109479"/>
            <a:ext cx="9622692" cy="799778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78154" y="283303"/>
            <a:ext cx="6947877" cy="65453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srgbClr val="F17128"/>
                </a:solidFill>
                <a:latin typeface="Open Sans Semibold"/>
                <a:cs typeface="Open Sans Semibold"/>
              </a:rPr>
              <a:t>Reflection</a:t>
            </a:r>
            <a:endParaRPr lang="en-US" sz="3600" dirty="0">
              <a:solidFill>
                <a:srgbClr val="F17128"/>
              </a:solidFill>
              <a:latin typeface="Open Sans Semibold"/>
              <a:cs typeface="Open Sans Semibold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8154" y="1236447"/>
            <a:ext cx="5119077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latin typeface="Open Sans"/>
                <a:cs typeface="Open Sans"/>
              </a:rPr>
              <a:t>Dear Lord and heavenly Father,</a:t>
            </a:r>
          </a:p>
          <a:p>
            <a:r>
              <a:rPr lang="en-US" sz="2200" dirty="0">
                <a:latin typeface="Open Sans"/>
                <a:cs typeface="Open Sans"/>
              </a:rPr>
              <a:t>we thank you for all</a:t>
            </a:r>
          </a:p>
          <a:p>
            <a:r>
              <a:rPr lang="en-US" sz="2200" dirty="0">
                <a:latin typeface="Open Sans"/>
                <a:cs typeface="Open Sans"/>
              </a:rPr>
              <a:t>that is good in our life.</a:t>
            </a:r>
          </a:p>
          <a:p>
            <a:r>
              <a:rPr lang="en-US" sz="2200" dirty="0">
                <a:latin typeface="Open Sans"/>
                <a:cs typeface="Open Sans"/>
              </a:rPr>
              <a:t>For people, for our daily bread,</a:t>
            </a:r>
          </a:p>
          <a:p>
            <a:r>
              <a:rPr lang="en-US" sz="2200" dirty="0">
                <a:latin typeface="Open Sans"/>
                <a:cs typeface="Open Sans"/>
              </a:rPr>
              <a:t>for joys and satisfactions.</a:t>
            </a:r>
          </a:p>
          <a:p>
            <a:r>
              <a:rPr lang="en-US" sz="2200" dirty="0">
                <a:latin typeface="Open Sans"/>
                <a:cs typeface="Open Sans"/>
              </a:rPr>
              <a:t>But we have to confess</a:t>
            </a:r>
          </a:p>
          <a:p>
            <a:r>
              <a:rPr lang="en-US" sz="2200" dirty="0">
                <a:latin typeface="Open Sans"/>
                <a:cs typeface="Open Sans"/>
              </a:rPr>
              <a:t>that which is not good.</a:t>
            </a:r>
          </a:p>
          <a:p>
            <a:r>
              <a:rPr lang="en-US" sz="2200" dirty="0">
                <a:latin typeface="Open Sans"/>
                <a:cs typeface="Open Sans"/>
              </a:rPr>
              <a:t>Words spoken, deeds done,</a:t>
            </a:r>
          </a:p>
          <a:p>
            <a:r>
              <a:rPr lang="en-US" sz="2200" dirty="0">
                <a:latin typeface="Open Sans"/>
                <a:cs typeface="Open Sans"/>
              </a:rPr>
              <a:t>love forgotten,</a:t>
            </a:r>
          </a:p>
          <a:p>
            <a:r>
              <a:rPr lang="en-US" sz="2200" dirty="0">
                <a:latin typeface="Open Sans"/>
                <a:cs typeface="Open Sans"/>
              </a:rPr>
              <a:t>Hurts done to us,</a:t>
            </a:r>
          </a:p>
          <a:p>
            <a:r>
              <a:rPr lang="en-US" sz="2200" dirty="0">
                <a:latin typeface="Open Sans"/>
                <a:cs typeface="Open Sans"/>
              </a:rPr>
              <a:t>Hurts that we have done to others.</a:t>
            </a:r>
          </a:p>
          <a:p>
            <a:r>
              <a:rPr lang="en-US" sz="2200" dirty="0">
                <a:latin typeface="Open Sans"/>
                <a:cs typeface="Open Sans"/>
              </a:rPr>
              <a:t>May you help us to find a new</a:t>
            </a:r>
          </a:p>
          <a:p>
            <a:r>
              <a:rPr lang="en-US" sz="2200" dirty="0">
                <a:latin typeface="Open Sans"/>
                <a:cs typeface="Open Sans"/>
              </a:rPr>
              <a:t>and better way to live.</a:t>
            </a:r>
          </a:p>
          <a:p>
            <a:r>
              <a:rPr lang="en-US" sz="2200" dirty="0">
                <a:latin typeface="Open Sans"/>
                <a:cs typeface="Open Sans"/>
              </a:rPr>
              <a:t>Amen.</a:t>
            </a:r>
          </a:p>
        </p:txBody>
      </p:sp>
    </p:spTree>
    <p:extLst>
      <p:ext uri="{BB962C8B-B14F-4D97-AF65-F5344CB8AC3E}">
        <p14:creationId xmlns:p14="http://schemas.microsoft.com/office/powerpoint/2010/main" val="31196838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322382"/>
            <a:ext cx="6947877" cy="6545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srgbClr val="69A533"/>
                </a:solidFill>
                <a:latin typeface="Open Sans Semibold"/>
                <a:cs typeface="Open Sans Semibold"/>
              </a:rPr>
              <a:t>Life is…</a:t>
            </a:r>
            <a:endParaRPr lang="en-US" sz="3600" dirty="0">
              <a:solidFill>
                <a:srgbClr val="69A533"/>
              </a:solidFill>
              <a:latin typeface="Open Sans Semibold"/>
              <a:cs typeface="Open Sans Semi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1457788"/>
            <a:ext cx="80908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Open Sans"/>
                <a:cs typeface="Open Sans"/>
              </a:rPr>
              <a:t>How would you complete this sentence?</a:t>
            </a:r>
            <a:endParaRPr lang="en-US" sz="2400" dirty="0">
              <a:latin typeface="Open Sans"/>
              <a:cs typeface="Open San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825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351690"/>
            <a:ext cx="6947877" cy="6545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srgbClr val="F17128"/>
                </a:solidFill>
                <a:latin typeface="Open Sans Semibold"/>
                <a:cs typeface="Open Sans Semibold"/>
              </a:rPr>
              <a:t>Take it away</a:t>
            </a:r>
            <a:endParaRPr lang="en-US" sz="3600" dirty="0">
              <a:solidFill>
                <a:srgbClr val="F17128"/>
              </a:solidFill>
              <a:latin typeface="Open Sans Semibold"/>
              <a:cs typeface="Open Sans Semi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1037708"/>
            <a:ext cx="809087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Open Sans"/>
                <a:cs typeface="Open Sans"/>
              </a:rPr>
              <a:t>There is a 'Take </a:t>
            </a:r>
            <a:r>
              <a:rPr lang="en-US" sz="2400" dirty="0">
                <a:latin typeface="Open Sans"/>
                <a:cs typeface="Open Sans"/>
              </a:rPr>
              <a:t>it away' section in </a:t>
            </a:r>
            <a:r>
              <a:rPr lang="en-US" sz="2400" dirty="0" smtClean="0">
                <a:latin typeface="Open Sans"/>
                <a:cs typeface="Open Sans"/>
              </a:rPr>
              <a:t>your members</a:t>
            </a:r>
            <a:r>
              <a:rPr lang="en-US" sz="2400" dirty="0">
                <a:latin typeface="Open Sans"/>
                <a:cs typeface="Open Sans"/>
              </a:rPr>
              <a:t>' materials.</a:t>
            </a:r>
          </a:p>
          <a:p>
            <a:endParaRPr lang="en-US" sz="2400" dirty="0">
              <a:latin typeface="Open Sans"/>
              <a:cs typeface="Open Sans"/>
            </a:endParaRPr>
          </a:p>
          <a:p>
            <a:r>
              <a:rPr lang="en-US" sz="2400" dirty="0" smtClean="0">
                <a:latin typeface="Open Sans"/>
                <a:cs typeface="Open Sans"/>
              </a:rPr>
              <a:t>Before </a:t>
            </a:r>
            <a:r>
              <a:rPr lang="en-US" sz="2400" dirty="0">
                <a:latin typeface="Open Sans"/>
                <a:cs typeface="Open Sans"/>
              </a:rPr>
              <a:t>the next session, meditate over Psalm 51, </a:t>
            </a:r>
            <a:r>
              <a:rPr lang="en-US" sz="2400" dirty="0" err="1">
                <a:latin typeface="Open Sans"/>
                <a:cs typeface="Open Sans"/>
              </a:rPr>
              <a:t>emphasising</a:t>
            </a:r>
            <a:r>
              <a:rPr lang="en-US" sz="2400" dirty="0">
                <a:latin typeface="Open Sans"/>
                <a:cs typeface="Open Sans"/>
              </a:rPr>
              <a:t> that God overflows with grace and mercy to all who come to him with their brokenness. The group may also want to look again at the 'What a mess' exercise from this week.</a:t>
            </a:r>
            <a:r>
              <a:rPr lang="en-US" sz="2400" dirty="0" smtClean="0">
                <a:latin typeface="Open Sans"/>
                <a:cs typeface="Open Sans"/>
              </a:rPr>
              <a:t>.</a:t>
            </a:r>
            <a:endParaRPr lang="en-US" sz="2400" dirty="0"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4253633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45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9693" y="2236756"/>
            <a:ext cx="742461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800" b="1" dirty="0" smtClean="0">
                <a:solidFill>
                  <a:schemeClr val="bg1"/>
                </a:solidFill>
                <a:latin typeface="Playfair Display Black"/>
                <a:cs typeface="Playfair Display Black"/>
              </a:rPr>
              <a:t>Session </a:t>
            </a:r>
            <a:r>
              <a:rPr lang="en-US" sz="12800" b="1" dirty="0">
                <a:solidFill>
                  <a:schemeClr val="bg1"/>
                </a:solidFill>
                <a:latin typeface="Playfair Display Black"/>
                <a:cs typeface="Playfair Display Black"/>
              </a:rPr>
              <a:t>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53097" y="4820809"/>
            <a:ext cx="16378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FFFF"/>
                </a:solidFill>
                <a:latin typeface="Open Sans Light"/>
                <a:cs typeface="Open Sans Light"/>
              </a:rPr>
              <a:t>Jesus</a:t>
            </a:r>
            <a:endParaRPr lang="en-US" sz="4800" b="1" dirty="0">
              <a:solidFill>
                <a:srgbClr val="FFFFFF"/>
              </a:solidFill>
              <a:latin typeface="Open Sans Light"/>
              <a:cs typeface="Open Sans Light"/>
            </a:endParaRPr>
          </a:p>
        </p:txBody>
      </p:sp>
      <p:sp>
        <p:nvSpPr>
          <p:cNvPr id="6" name="Isosceles Triangle 5"/>
          <p:cNvSpPr/>
          <p:nvPr/>
        </p:nvSpPr>
        <p:spPr>
          <a:xfrm rot="5400000">
            <a:off x="3962711" y="580268"/>
            <a:ext cx="1218579" cy="1050499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2458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420214"/>
            <a:ext cx="6947877" cy="6545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srgbClr val="B3457A"/>
                </a:solidFill>
                <a:latin typeface="Open Sans Semibold"/>
                <a:cs typeface="Open Sans Semibold"/>
              </a:rPr>
              <a:t>Welcome and review</a:t>
            </a:r>
            <a:endParaRPr lang="en-US" sz="3600" dirty="0">
              <a:solidFill>
                <a:srgbClr val="B3457A"/>
              </a:solidFill>
              <a:latin typeface="Open Sans Semibold"/>
              <a:cs typeface="Open Sans Semi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199" y="2354384"/>
            <a:ext cx="809087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Open Sans"/>
                <a:cs typeface="Open Sans"/>
              </a:rPr>
              <a:t>Was there anything from the ‘take it away’ thoughts and readings that inspired you?</a:t>
            </a:r>
            <a:endParaRPr lang="en-US" sz="2400" dirty="0">
              <a:latin typeface="Open Sans"/>
              <a:cs typeface="Open San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4833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420214"/>
            <a:ext cx="6947877" cy="6545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srgbClr val="B3457A"/>
                </a:solidFill>
                <a:latin typeface="Open Sans Semibold"/>
                <a:cs typeface="Open Sans Semibold"/>
              </a:rPr>
              <a:t>Heroes</a:t>
            </a:r>
            <a:endParaRPr lang="en-US" sz="3600" dirty="0">
              <a:solidFill>
                <a:srgbClr val="B3457A"/>
              </a:solidFill>
              <a:latin typeface="Open Sans Semibold"/>
              <a:cs typeface="Open Sans Semi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199" y="1445846"/>
            <a:ext cx="809087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Open Sans"/>
                <a:cs typeface="Open Sans"/>
              </a:rPr>
              <a:t>T</a:t>
            </a:r>
            <a:r>
              <a:rPr lang="en-US" sz="2400" dirty="0" smtClean="0">
                <a:latin typeface="Open Sans"/>
                <a:cs typeface="Open Sans"/>
              </a:rPr>
              <a:t>ake </a:t>
            </a:r>
            <a:r>
              <a:rPr lang="en-US" sz="2400" dirty="0">
                <a:latin typeface="Open Sans"/>
                <a:cs typeface="Open Sans"/>
              </a:rPr>
              <a:t>a minute to answer the question: 'Who is your hero</a:t>
            </a:r>
            <a:r>
              <a:rPr lang="en-US" sz="2400" dirty="0" smtClean="0">
                <a:latin typeface="Open Sans"/>
                <a:cs typeface="Open Sans"/>
              </a:rPr>
              <a:t>?’</a:t>
            </a:r>
          </a:p>
          <a:p>
            <a:endParaRPr lang="en-US" sz="2400" dirty="0">
              <a:latin typeface="Open Sans"/>
              <a:cs typeface="Open Sans"/>
            </a:endParaRPr>
          </a:p>
          <a:p>
            <a:r>
              <a:rPr lang="en-US" sz="2400" dirty="0">
                <a:latin typeface="Open Sans"/>
                <a:cs typeface="Open Sans"/>
              </a:rPr>
              <a:t>Explain that this can be an actual person they know in real life, someone they've seen on TV or in the news, or even a fictional character from literature or a comic book!</a:t>
            </a:r>
            <a:endParaRPr lang="en-US" dirty="0"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8349790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351690"/>
            <a:ext cx="6947877" cy="6545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srgbClr val="B3457A"/>
                </a:solidFill>
                <a:latin typeface="Open Sans Semibold"/>
                <a:cs typeface="Open Sans Semibold"/>
              </a:rPr>
              <a:t>Video Clip </a:t>
            </a:r>
            <a:r>
              <a:rPr lang="en-US" sz="3600" dirty="0">
                <a:solidFill>
                  <a:srgbClr val="B3457A"/>
                </a:solidFill>
                <a:latin typeface="Open Sans Semibold"/>
                <a:cs typeface="Open Sans Semibold"/>
              </a:rPr>
              <a:t>4</a:t>
            </a:r>
            <a:r>
              <a:rPr lang="en-US" sz="3600" dirty="0" smtClean="0">
                <a:solidFill>
                  <a:srgbClr val="B3457A"/>
                </a:solidFill>
                <a:latin typeface="Open Sans Semibold"/>
                <a:cs typeface="Open Sans Semibold"/>
              </a:rPr>
              <a:t>.1</a:t>
            </a:r>
            <a:endParaRPr lang="en-US" sz="3600" dirty="0">
              <a:solidFill>
                <a:srgbClr val="B3457A"/>
              </a:solidFill>
              <a:latin typeface="Open Sans Semibold"/>
              <a:cs typeface="Open Sans Semi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1545711"/>
            <a:ext cx="8090877" cy="1477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Open Sans"/>
                <a:cs typeface="Open Sans"/>
              </a:rPr>
              <a:t>Insert video clip </a:t>
            </a:r>
            <a:r>
              <a:rPr lang="en-US" sz="2400" dirty="0">
                <a:latin typeface="Open Sans"/>
                <a:cs typeface="Open Sans"/>
              </a:rPr>
              <a:t>4</a:t>
            </a:r>
            <a:r>
              <a:rPr lang="en-US" sz="2400" dirty="0" smtClean="0">
                <a:latin typeface="Open Sans"/>
                <a:cs typeface="Open Sans"/>
              </a:rPr>
              <a:t>.1 from your downloaded </a:t>
            </a:r>
            <a:r>
              <a:rPr lang="en-US" sz="2400" dirty="0">
                <a:latin typeface="Open Sans"/>
                <a:cs typeface="Open Sans"/>
              </a:rPr>
              <a:t>Start Digital </a:t>
            </a:r>
            <a:r>
              <a:rPr lang="en-US" sz="2400" dirty="0" smtClean="0">
                <a:latin typeface="Open Sans"/>
                <a:cs typeface="Open Sans"/>
              </a:rPr>
              <a:t>(if you don’t have it downloaded you can buy it </a:t>
            </a:r>
            <a:r>
              <a:rPr lang="en-US" sz="2400" dirty="0" smtClean="0">
                <a:latin typeface="Open Sans"/>
                <a:cs typeface="Open Sans"/>
                <a:hlinkClick r:id="rId2"/>
              </a:rPr>
              <a:t>here</a:t>
            </a:r>
            <a:r>
              <a:rPr lang="en-US" sz="2400" dirty="0" smtClean="0">
                <a:latin typeface="Open Sans"/>
                <a:cs typeface="Open Sans"/>
              </a:rPr>
              <a:t>) …then delete this text box!</a:t>
            </a:r>
            <a:endParaRPr lang="en-US" sz="2400" dirty="0">
              <a:latin typeface="Open Sans"/>
              <a:cs typeface="Open Sans"/>
            </a:endParaRPr>
          </a:p>
          <a:p>
            <a:endParaRPr lang="en-US" dirty="0"/>
          </a:p>
        </p:txBody>
      </p:sp>
      <p:pic>
        <p:nvPicPr>
          <p:cNvPr id="5" name="Picture 4" descr="Start Manual (1)-page-00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7" t="9687" r="31865" b="81054"/>
          <a:stretch/>
        </p:blipFill>
        <p:spPr>
          <a:xfrm>
            <a:off x="3697654" y="3111500"/>
            <a:ext cx="1748692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1576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420214"/>
            <a:ext cx="6947877" cy="6545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srgbClr val="B3457A"/>
                </a:solidFill>
                <a:latin typeface="Open Sans Semibold"/>
                <a:cs typeface="Open Sans Semibold"/>
              </a:rPr>
              <a:t>All about Jesus</a:t>
            </a:r>
            <a:endParaRPr lang="en-US" sz="3600" dirty="0">
              <a:solidFill>
                <a:srgbClr val="B3457A"/>
              </a:solidFill>
              <a:latin typeface="Open Sans Semibold"/>
              <a:cs typeface="Open Sans Semi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199" y="1189503"/>
            <a:ext cx="809087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Open Sans"/>
                <a:cs typeface="Open Sans"/>
              </a:rPr>
              <a:t>Think of words </a:t>
            </a:r>
            <a:r>
              <a:rPr lang="en-US" sz="2400" dirty="0">
                <a:latin typeface="Open Sans"/>
                <a:cs typeface="Open Sans"/>
              </a:rPr>
              <a:t>to describe as many aspects as possible of Jesus' life and character. </a:t>
            </a:r>
            <a:endParaRPr lang="en-US" sz="2400" dirty="0" smtClean="0">
              <a:latin typeface="Open Sans"/>
              <a:cs typeface="Open Sans"/>
            </a:endParaRPr>
          </a:p>
          <a:p>
            <a:endParaRPr lang="en-US" sz="2400" dirty="0">
              <a:latin typeface="Open Sans"/>
              <a:cs typeface="Open Sans"/>
            </a:endParaRPr>
          </a:p>
          <a:p>
            <a:r>
              <a:rPr lang="en-US" sz="2400" dirty="0" smtClean="0">
                <a:latin typeface="Open Sans"/>
                <a:cs typeface="Open Sans"/>
              </a:rPr>
              <a:t>Here are some questions that may help:</a:t>
            </a:r>
          </a:p>
          <a:p>
            <a:endParaRPr lang="en-US" sz="2400" dirty="0">
              <a:latin typeface="Open Sans"/>
              <a:cs typeface="Open Sans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Open Sans"/>
                <a:cs typeface="Open Sans"/>
              </a:rPr>
              <a:t>What do you think Jesus looked like?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Open Sans"/>
                <a:cs typeface="Open Sans"/>
              </a:rPr>
              <a:t>What do we know about his birth?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Open Sans"/>
                <a:cs typeface="Open Sans"/>
              </a:rPr>
              <a:t>Can you remember how he died?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Open Sans"/>
                <a:cs typeface="Open Sans"/>
              </a:rPr>
              <a:t>Jesus often told stories - can you think of any?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Open Sans"/>
                <a:cs typeface="Open Sans"/>
              </a:rPr>
              <a:t>Who were some of the people Jesus met</a:t>
            </a:r>
            <a:r>
              <a:rPr lang="en-US" sz="2400" dirty="0" smtClean="0">
                <a:latin typeface="Open Sans"/>
                <a:cs typeface="Open Sans"/>
              </a:rPr>
              <a:t>?</a:t>
            </a:r>
            <a:endParaRPr lang="en-US" sz="2400" dirty="0"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8663077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83445"/>
            <a:ext cx="6947877" cy="6545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srgbClr val="B3457A"/>
                </a:solidFill>
                <a:latin typeface="Open Sans Semibold"/>
                <a:cs typeface="Open Sans Semibold"/>
              </a:rPr>
              <a:t>Pictures of Jesus</a:t>
            </a:r>
            <a:endParaRPr lang="en-US" sz="3600" dirty="0">
              <a:solidFill>
                <a:srgbClr val="B3457A"/>
              </a:solidFill>
              <a:latin typeface="Open Sans Semibold"/>
              <a:cs typeface="Open Sans Semibold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47796" y="1033083"/>
            <a:ext cx="7746181" cy="5492912"/>
            <a:chOff x="976923" y="1328615"/>
            <a:chExt cx="7746181" cy="549291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18788" r="15169"/>
            <a:stretch/>
          </p:blipFill>
          <p:spPr>
            <a:xfrm>
              <a:off x="976923" y="1328615"/>
              <a:ext cx="2266462" cy="19304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43385" y="1328615"/>
              <a:ext cx="3676952" cy="19304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/>
            <a:srcRect l="28526" r="32692" b="20900"/>
            <a:stretch/>
          </p:blipFill>
          <p:spPr>
            <a:xfrm>
              <a:off x="6920338" y="1328615"/>
              <a:ext cx="1802766" cy="19304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6923" y="3259015"/>
              <a:ext cx="2126673" cy="195091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/>
            <a:srcRect b="12393"/>
            <a:stretch/>
          </p:blipFill>
          <p:spPr>
            <a:xfrm>
              <a:off x="3103596" y="3259015"/>
              <a:ext cx="1479645" cy="195091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7"/>
            <a:srcRect l="43077"/>
            <a:stretch/>
          </p:blipFill>
          <p:spPr>
            <a:xfrm>
              <a:off x="4583241" y="3259015"/>
              <a:ext cx="1991451" cy="195216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8"/>
            <a:srcRect t="14327" b="29060"/>
            <a:stretch/>
          </p:blipFill>
          <p:spPr>
            <a:xfrm>
              <a:off x="6574692" y="3259015"/>
              <a:ext cx="1680985" cy="195091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76923" y="5209930"/>
              <a:ext cx="2872154" cy="161159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10"/>
            <a:srcRect l="10684" r="2137"/>
            <a:stretch/>
          </p:blipFill>
          <p:spPr>
            <a:xfrm>
              <a:off x="3849077" y="5211175"/>
              <a:ext cx="2106533" cy="1610352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11"/>
            <a:srcRect l="3205" r="11645"/>
            <a:stretch/>
          </p:blipFill>
          <p:spPr>
            <a:xfrm>
              <a:off x="5955610" y="5209930"/>
              <a:ext cx="2439588" cy="16115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619510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351690"/>
            <a:ext cx="6947877" cy="6545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srgbClr val="B3457A"/>
                </a:solidFill>
                <a:latin typeface="Open Sans Semibold"/>
                <a:cs typeface="Open Sans Semibold"/>
              </a:rPr>
              <a:t>Video Clip </a:t>
            </a:r>
            <a:r>
              <a:rPr lang="en-US" sz="3600" dirty="0">
                <a:solidFill>
                  <a:srgbClr val="B3457A"/>
                </a:solidFill>
                <a:latin typeface="Open Sans Semibold"/>
                <a:cs typeface="Open Sans Semibold"/>
              </a:rPr>
              <a:t>4</a:t>
            </a:r>
            <a:r>
              <a:rPr lang="en-US" sz="3600" dirty="0" smtClean="0">
                <a:solidFill>
                  <a:srgbClr val="B3457A"/>
                </a:solidFill>
                <a:latin typeface="Open Sans Semibold"/>
                <a:cs typeface="Open Sans Semibold"/>
              </a:rPr>
              <a:t>.2</a:t>
            </a:r>
            <a:endParaRPr lang="en-US" sz="3600" dirty="0">
              <a:solidFill>
                <a:srgbClr val="B3457A"/>
              </a:solidFill>
              <a:latin typeface="Open Sans Semibold"/>
              <a:cs typeface="Open Sans Semi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1545711"/>
            <a:ext cx="8090877" cy="1477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Open Sans"/>
                <a:cs typeface="Open Sans"/>
              </a:rPr>
              <a:t>Insert video clip </a:t>
            </a:r>
            <a:r>
              <a:rPr lang="en-US" sz="2400" dirty="0">
                <a:latin typeface="Open Sans"/>
                <a:cs typeface="Open Sans"/>
              </a:rPr>
              <a:t>4</a:t>
            </a:r>
            <a:r>
              <a:rPr lang="en-US" sz="2400" dirty="0" smtClean="0">
                <a:latin typeface="Open Sans"/>
                <a:cs typeface="Open Sans"/>
              </a:rPr>
              <a:t>.2 from your downloaded </a:t>
            </a:r>
            <a:r>
              <a:rPr lang="en-US" sz="2400" dirty="0">
                <a:latin typeface="Open Sans"/>
                <a:cs typeface="Open Sans"/>
              </a:rPr>
              <a:t>Start Digital </a:t>
            </a:r>
            <a:r>
              <a:rPr lang="en-US" sz="2400" dirty="0" smtClean="0">
                <a:latin typeface="Open Sans"/>
                <a:cs typeface="Open Sans"/>
              </a:rPr>
              <a:t>(if you don’t have it downloaded you can buy it </a:t>
            </a:r>
            <a:r>
              <a:rPr lang="en-US" sz="2400" dirty="0" smtClean="0">
                <a:latin typeface="Open Sans"/>
                <a:cs typeface="Open Sans"/>
                <a:hlinkClick r:id="rId2"/>
              </a:rPr>
              <a:t>here</a:t>
            </a:r>
            <a:r>
              <a:rPr lang="en-US" sz="2400" dirty="0" smtClean="0">
                <a:latin typeface="Open Sans"/>
                <a:cs typeface="Open Sans"/>
              </a:rPr>
              <a:t>) …then delete this text box!</a:t>
            </a:r>
            <a:endParaRPr lang="en-US" sz="2400" dirty="0">
              <a:latin typeface="Open Sans"/>
              <a:cs typeface="Open Sans"/>
            </a:endParaRPr>
          </a:p>
          <a:p>
            <a:endParaRPr lang="en-US" dirty="0"/>
          </a:p>
        </p:txBody>
      </p:sp>
      <p:pic>
        <p:nvPicPr>
          <p:cNvPr id="5" name="Picture 4" descr="Start Manual (1)-page-00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7" t="9687" r="31865" b="81054"/>
          <a:stretch/>
        </p:blipFill>
        <p:spPr>
          <a:xfrm>
            <a:off x="3697654" y="3111500"/>
            <a:ext cx="1748692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4352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420214"/>
            <a:ext cx="6947877" cy="6545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srgbClr val="B3457A"/>
                </a:solidFill>
                <a:latin typeface="Open Sans Semibold"/>
                <a:cs typeface="Open Sans Semibold"/>
              </a:rPr>
              <a:t>Away with the manger</a:t>
            </a:r>
            <a:endParaRPr lang="en-US" sz="3600" dirty="0">
              <a:solidFill>
                <a:srgbClr val="B3457A"/>
              </a:solidFill>
              <a:latin typeface="Open Sans Semibold"/>
              <a:cs typeface="Open Sans Semi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199" y="1189503"/>
            <a:ext cx="8090877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Open Sans"/>
                <a:cs typeface="Open Sans"/>
              </a:rPr>
              <a:t>Which of the characters best represents how we feel about Jesus right now? Draw a circle around the character that is most like </a:t>
            </a:r>
            <a:r>
              <a:rPr lang="en-US" sz="2400" dirty="0" smtClean="0">
                <a:latin typeface="Open Sans"/>
                <a:cs typeface="Open Sans"/>
              </a:rPr>
              <a:t>us (page 9).</a:t>
            </a:r>
            <a:endParaRPr lang="en-US" sz="2400" dirty="0">
              <a:latin typeface="Open Sans"/>
              <a:cs typeface="Open Sans"/>
            </a:endParaRPr>
          </a:p>
        </p:txBody>
      </p:sp>
      <p:pic>
        <p:nvPicPr>
          <p:cNvPr id="3" name="Picture 2" descr="Start Members Notes cropped-page-009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6" t="27920" r="9159" b="32337"/>
          <a:stretch/>
        </p:blipFill>
        <p:spPr>
          <a:xfrm>
            <a:off x="1336431" y="2389831"/>
            <a:ext cx="6497170" cy="439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4234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420214"/>
            <a:ext cx="6947877" cy="6545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srgbClr val="B3457A"/>
                </a:solidFill>
                <a:latin typeface="Open Sans Semibold"/>
                <a:cs typeface="Open Sans Semibold"/>
              </a:rPr>
              <a:t>I am</a:t>
            </a:r>
            <a:endParaRPr lang="en-US" sz="3600" dirty="0">
              <a:solidFill>
                <a:srgbClr val="B3457A"/>
              </a:solidFill>
              <a:latin typeface="Open Sans Semibold"/>
              <a:cs typeface="Open Sans Semi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199" y="1189503"/>
            <a:ext cx="8090877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Open Sans"/>
                <a:cs typeface="Open Sans"/>
              </a:rPr>
              <a:t>On a scale of 1 to 5 (where 5 is high) score how true you think each 'I am' saying is for you right now when it comes to thinking about </a:t>
            </a:r>
            <a:r>
              <a:rPr lang="en-US" sz="2400" dirty="0" smtClean="0">
                <a:latin typeface="Open Sans"/>
                <a:cs typeface="Open Sans"/>
              </a:rPr>
              <a:t>Jesus (page 9)</a:t>
            </a:r>
            <a:endParaRPr lang="en-US" dirty="0">
              <a:latin typeface="Open Sans"/>
              <a:cs typeface="Open Sans"/>
            </a:endParaRPr>
          </a:p>
        </p:txBody>
      </p:sp>
      <p:pic>
        <p:nvPicPr>
          <p:cNvPr id="2" name="Picture 1" descr="Start Members Notes cropped-page-009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6" t="67521" r="26479" b="5698"/>
          <a:stretch/>
        </p:blipFill>
        <p:spPr>
          <a:xfrm>
            <a:off x="1752439" y="2500922"/>
            <a:ext cx="5652638" cy="410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0641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199" y="226865"/>
            <a:ext cx="809087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Ask people to imagine that the rides represent our lives. For example, the dodgems might represent us getting bumped around and taking knocks. </a:t>
            </a:r>
            <a:r>
              <a:rPr lang="en-US" sz="2000" dirty="0" smtClean="0"/>
              <a:t>Which fairground </a:t>
            </a:r>
            <a:r>
              <a:rPr lang="en-US" sz="2000" dirty="0"/>
              <a:t>ride most represents their life right now?</a:t>
            </a:r>
            <a:endParaRPr lang="en-US" sz="2000" dirty="0">
              <a:latin typeface="Open Sans"/>
              <a:cs typeface="Open Sans"/>
            </a:endParaRP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301" y="1309075"/>
            <a:ext cx="8775146" cy="587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907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351690"/>
            <a:ext cx="6947877" cy="6545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srgbClr val="B3457A"/>
                </a:solidFill>
                <a:latin typeface="Open Sans Semibold"/>
                <a:cs typeface="Open Sans Semibold"/>
              </a:rPr>
              <a:t>Video Clip </a:t>
            </a:r>
            <a:r>
              <a:rPr lang="en-US" sz="3600" dirty="0">
                <a:solidFill>
                  <a:srgbClr val="B3457A"/>
                </a:solidFill>
                <a:latin typeface="Open Sans Semibold"/>
                <a:cs typeface="Open Sans Semibold"/>
              </a:rPr>
              <a:t>4</a:t>
            </a:r>
            <a:r>
              <a:rPr lang="en-US" sz="3600" dirty="0" smtClean="0">
                <a:solidFill>
                  <a:srgbClr val="B3457A"/>
                </a:solidFill>
                <a:latin typeface="Open Sans Semibold"/>
                <a:cs typeface="Open Sans Semibold"/>
              </a:rPr>
              <a:t>.3</a:t>
            </a:r>
            <a:endParaRPr lang="en-US" sz="3600" dirty="0">
              <a:solidFill>
                <a:srgbClr val="B3457A"/>
              </a:solidFill>
              <a:latin typeface="Open Sans Semibold"/>
              <a:cs typeface="Open Sans Semi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1545711"/>
            <a:ext cx="8090877" cy="1477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Open Sans"/>
                <a:cs typeface="Open Sans"/>
              </a:rPr>
              <a:t>Insert video clip </a:t>
            </a:r>
            <a:r>
              <a:rPr lang="en-US" sz="2400" dirty="0">
                <a:latin typeface="Open Sans"/>
                <a:cs typeface="Open Sans"/>
              </a:rPr>
              <a:t>4</a:t>
            </a:r>
            <a:r>
              <a:rPr lang="en-US" sz="2400" dirty="0" smtClean="0">
                <a:latin typeface="Open Sans"/>
                <a:cs typeface="Open Sans"/>
              </a:rPr>
              <a:t>.3 from your downloaded </a:t>
            </a:r>
            <a:r>
              <a:rPr lang="en-US" sz="2400" dirty="0">
                <a:latin typeface="Open Sans"/>
                <a:cs typeface="Open Sans"/>
              </a:rPr>
              <a:t>Start Digital </a:t>
            </a:r>
            <a:r>
              <a:rPr lang="en-US" sz="2400" dirty="0" smtClean="0">
                <a:latin typeface="Open Sans"/>
                <a:cs typeface="Open Sans"/>
              </a:rPr>
              <a:t>(if you don’t have it downloaded you can buy it </a:t>
            </a:r>
            <a:r>
              <a:rPr lang="en-US" sz="2400" dirty="0" smtClean="0">
                <a:latin typeface="Open Sans"/>
                <a:cs typeface="Open Sans"/>
                <a:hlinkClick r:id="rId2"/>
              </a:rPr>
              <a:t>here</a:t>
            </a:r>
            <a:r>
              <a:rPr lang="en-US" sz="2400" dirty="0" smtClean="0">
                <a:latin typeface="Open Sans"/>
                <a:cs typeface="Open Sans"/>
              </a:rPr>
              <a:t>) …then delete this text box!</a:t>
            </a:r>
            <a:endParaRPr lang="en-US" sz="2400" dirty="0">
              <a:latin typeface="Open Sans"/>
              <a:cs typeface="Open Sans"/>
            </a:endParaRPr>
          </a:p>
          <a:p>
            <a:endParaRPr lang="en-US" dirty="0"/>
          </a:p>
        </p:txBody>
      </p:sp>
      <p:pic>
        <p:nvPicPr>
          <p:cNvPr id="5" name="Picture 4" descr="Start Manual (1)-page-00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7" t="9687" r="31865" b="81054"/>
          <a:stretch/>
        </p:blipFill>
        <p:spPr>
          <a:xfrm>
            <a:off x="3697654" y="3111500"/>
            <a:ext cx="1748692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9835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84200" y="351688"/>
            <a:ext cx="6947877" cy="65453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srgbClr val="B3457A"/>
                </a:solidFill>
                <a:latin typeface="Open Sans Semibold"/>
                <a:cs typeface="Open Sans Semibold"/>
              </a:rPr>
              <a:t>Reflection</a:t>
            </a:r>
            <a:endParaRPr lang="en-US" sz="3600" dirty="0">
              <a:solidFill>
                <a:srgbClr val="B3457A"/>
              </a:solidFill>
              <a:latin typeface="Open Sans Semibold"/>
              <a:cs typeface="Open Sans Semibold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47796" y="1033083"/>
            <a:ext cx="7746181" cy="5492912"/>
            <a:chOff x="976923" y="1328615"/>
            <a:chExt cx="7746181" cy="549291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18788" r="15169"/>
            <a:stretch/>
          </p:blipFill>
          <p:spPr>
            <a:xfrm>
              <a:off x="976923" y="1328615"/>
              <a:ext cx="2266462" cy="19304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43385" y="1328615"/>
              <a:ext cx="3676952" cy="19304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/>
            <a:srcRect l="28526" r="32692" b="20900"/>
            <a:stretch/>
          </p:blipFill>
          <p:spPr>
            <a:xfrm>
              <a:off x="6920338" y="1328615"/>
              <a:ext cx="1802766" cy="19304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6923" y="3259015"/>
              <a:ext cx="2126673" cy="195091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/>
            <a:srcRect b="12393"/>
            <a:stretch/>
          </p:blipFill>
          <p:spPr>
            <a:xfrm>
              <a:off x="3103596" y="3259015"/>
              <a:ext cx="1479645" cy="195091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7"/>
            <a:srcRect l="43077"/>
            <a:stretch/>
          </p:blipFill>
          <p:spPr>
            <a:xfrm>
              <a:off x="4583241" y="3259015"/>
              <a:ext cx="1991451" cy="195216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t="14327" b="29060"/>
            <a:stretch/>
          </p:blipFill>
          <p:spPr>
            <a:xfrm>
              <a:off x="6574692" y="3259015"/>
              <a:ext cx="1680985" cy="1950915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76923" y="5209930"/>
              <a:ext cx="2872154" cy="161159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10"/>
            <a:srcRect l="10684" r="2137"/>
            <a:stretch/>
          </p:blipFill>
          <p:spPr>
            <a:xfrm>
              <a:off x="3849077" y="5211175"/>
              <a:ext cx="2106533" cy="1610352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11"/>
            <a:srcRect l="3205" r="11645"/>
            <a:stretch/>
          </p:blipFill>
          <p:spPr>
            <a:xfrm>
              <a:off x="5955610" y="5209930"/>
              <a:ext cx="2439588" cy="16115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94220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84200" y="351688"/>
            <a:ext cx="6947877" cy="65453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srgbClr val="B3457A"/>
                </a:solidFill>
                <a:latin typeface="Open Sans Semibold"/>
                <a:cs typeface="Open Sans Semibold"/>
              </a:rPr>
              <a:t>Reflection</a:t>
            </a:r>
            <a:endParaRPr lang="en-US" sz="3600" dirty="0">
              <a:solidFill>
                <a:srgbClr val="B3457A"/>
              </a:solidFill>
              <a:latin typeface="Open Sans Semibold"/>
              <a:cs typeface="Open Sans Semibold"/>
            </a:endParaRPr>
          </a:p>
        </p:txBody>
      </p:sp>
      <p:pic>
        <p:nvPicPr>
          <p:cNvPr id="2" name="Picture 1" descr="Start Members Notes cropped-page-01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22" b="3846"/>
          <a:stretch/>
        </p:blipFill>
        <p:spPr>
          <a:xfrm>
            <a:off x="1237963" y="1250461"/>
            <a:ext cx="6587191" cy="541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80001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84200" y="351688"/>
            <a:ext cx="6947877" cy="65453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srgbClr val="B3457A"/>
                </a:solidFill>
                <a:latin typeface="Open Sans Semibold"/>
                <a:cs typeface="Open Sans Semibold"/>
              </a:rPr>
              <a:t>Reflection</a:t>
            </a:r>
            <a:endParaRPr lang="en-US" sz="3600" dirty="0">
              <a:solidFill>
                <a:srgbClr val="B3457A"/>
              </a:solidFill>
              <a:latin typeface="Open Sans Semibold"/>
              <a:cs typeface="Open Sans Semibold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84200" y="1452492"/>
            <a:ext cx="4572000" cy="415498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latin typeface="Open Sans"/>
                <a:cs typeface="Open Sans"/>
              </a:rPr>
              <a:t>Jesus,</a:t>
            </a:r>
          </a:p>
          <a:p>
            <a:r>
              <a:rPr lang="en-US" sz="2400" dirty="0">
                <a:latin typeface="Open Sans"/>
                <a:cs typeface="Open Sans"/>
              </a:rPr>
              <a:t>the way, the truth and the life,</a:t>
            </a:r>
          </a:p>
          <a:p>
            <a:r>
              <a:rPr lang="en-US" sz="2400" dirty="0">
                <a:latin typeface="Open Sans"/>
                <a:cs typeface="Open Sans"/>
              </a:rPr>
              <a:t>the light, the bread, the vine</a:t>
            </a:r>
          </a:p>
          <a:p>
            <a:r>
              <a:rPr lang="en-US" sz="2400" dirty="0">
                <a:latin typeface="Open Sans"/>
                <a:cs typeface="Open Sans"/>
              </a:rPr>
              <a:t>the gateway and the Good Shepherd.</a:t>
            </a:r>
          </a:p>
          <a:p>
            <a:r>
              <a:rPr lang="en-US" sz="2400" dirty="0">
                <a:latin typeface="Open Sans"/>
                <a:cs typeface="Open Sans"/>
              </a:rPr>
              <a:t>Help us to see you more clearly,</a:t>
            </a:r>
          </a:p>
          <a:p>
            <a:r>
              <a:rPr lang="en-US" sz="2400" dirty="0">
                <a:latin typeface="Open Sans"/>
                <a:cs typeface="Open Sans"/>
              </a:rPr>
              <a:t>follow you more nearly,</a:t>
            </a:r>
          </a:p>
          <a:p>
            <a:r>
              <a:rPr lang="en-US" sz="2400" dirty="0">
                <a:latin typeface="Open Sans"/>
                <a:cs typeface="Open Sans"/>
              </a:rPr>
              <a:t>and love you more dearly,</a:t>
            </a:r>
          </a:p>
          <a:p>
            <a:r>
              <a:rPr lang="en-US" sz="2400" dirty="0">
                <a:latin typeface="Open Sans"/>
                <a:cs typeface="Open Sans"/>
              </a:rPr>
              <a:t>every day.</a:t>
            </a:r>
          </a:p>
          <a:p>
            <a:r>
              <a:rPr lang="en-US" sz="2400" dirty="0">
                <a:latin typeface="Open Sans"/>
                <a:cs typeface="Open Sans"/>
              </a:rPr>
              <a:t>Amen.</a:t>
            </a:r>
          </a:p>
        </p:txBody>
      </p:sp>
    </p:spTree>
    <p:extLst>
      <p:ext uri="{BB962C8B-B14F-4D97-AF65-F5344CB8AC3E}">
        <p14:creationId xmlns:p14="http://schemas.microsoft.com/office/powerpoint/2010/main" val="355592297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351690"/>
            <a:ext cx="6947877" cy="6545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srgbClr val="B3457A"/>
                </a:solidFill>
                <a:latin typeface="Open Sans Semibold"/>
                <a:cs typeface="Open Sans Semibold"/>
              </a:rPr>
              <a:t>Take it away</a:t>
            </a:r>
            <a:endParaRPr lang="en-US" sz="3600" dirty="0">
              <a:solidFill>
                <a:srgbClr val="B3457A"/>
              </a:solidFill>
              <a:latin typeface="Open Sans Semibold"/>
              <a:cs typeface="Open Sans Semi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1037708"/>
            <a:ext cx="809087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Open Sans"/>
                <a:cs typeface="Open Sans"/>
              </a:rPr>
              <a:t>The 'I am' sayings are listed there for further reflection during the week</a:t>
            </a:r>
            <a:r>
              <a:rPr lang="en-US" sz="2400" dirty="0" smtClean="0">
                <a:latin typeface="Open Sans"/>
                <a:cs typeface="Open Sans"/>
              </a:rPr>
              <a:t>.</a:t>
            </a:r>
          </a:p>
          <a:p>
            <a:endParaRPr lang="en-US" sz="2400" dirty="0">
              <a:latin typeface="Open Sans"/>
              <a:cs typeface="Open Sans"/>
            </a:endParaRPr>
          </a:p>
          <a:p>
            <a:r>
              <a:rPr lang="en-US" sz="2400" dirty="0" smtClean="0">
                <a:latin typeface="Open Sans"/>
                <a:cs typeface="Open Sans"/>
              </a:rPr>
              <a:t>Why not continue </a:t>
            </a:r>
            <a:r>
              <a:rPr lang="en-US" sz="2400" dirty="0">
                <a:latin typeface="Open Sans"/>
                <a:cs typeface="Open Sans"/>
              </a:rPr>
              <a:t>to think about those powerful and challenging sayings during the week</a:t>
            </a:r>
            <a:r>
              <a:rPr lang="en-US" sz="2400" dirty="0" smtClean="0">
                <a:latin typeface="Open Sans"/>
                <a:cs typeface="Open Sans"/>
              </a:rPr>
              <a:t>.</a:t>
            </a:r>
          </a:p>
          <a:p>
            <a:endParaRPr lang="en-US" sz="2400" dirty="0">
              <a:latin typeface="Open Sans"/>
              <a:cs typeface="Open Sans"/>
            </a:endParaRPr>
          </a:p>
          <a:p>
            <a:r>
              <a:rPr lang="en-US" sz="2400" dirty="0" smtClean="0">
                <a:latin typeface="Open Sans"/>
                <a:cs typeface="Open Sans"/>
              </a:rPr>
              <a:t>You can also complete </a:t>
            </a:r>
            <a:r>
              <a:rPr lang="en-US" sz="2400" dirty="0">
                <a:latin typeface="Open Sans"/>
                <a:cs typeface="Open Sans"/>
              </a:rPr>
              <a:t>the speech bubble exercise.</a:t>
            </a:r>
          </a:p>
        </p:txBody>
      </p:sp>
    </p:spTree>
    <p:extLst>
      <p:ext uri="{BB962C8B-B14F-4D97-AF65-F5344CB8AC3E}">
        <p14:creationId xmlns:p14="http://schemas.microsoft.com/office/powerpoint/2010/main" val="20358755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A1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9693" y="2236756"/>
            <a:ext cx="742461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800" b="1" dirty="0" smtClean="0">
                <a:solidFill>
                  <a:schemeClr val="bg1"/>
                </a:solidFill>
                <a:latin typeface="Playfair Display Black"/>
                <a:cs typeface="Playfair Display Black"/>
              </a:rPr>
              <a:t>Session </a:t>
            </a:r>
            <a:r>
              <a:rPr lang="en-US" sz="12800" b="1" dirty="0">
                <a:solidFill>
                  <a:schemeClr val="bg1"/>
                </a:solidFill>
                <a:latin typeface="Playfair Display Black"/>
                <a:cs typeface="Playfair Display Black"/>
              </a:rPr>
              <a:t>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69203" y="4820809"/>
            <a:ext cx="18055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FFFF"/>
                </a:solidFill>
                <a:latin typeface="Open Sans Light"/>
                <a:cs typeface="Open Sans Light"/>
              </a:rPr>
              <a:t>Cross</a:t>
            </a:r>
            <a:endParaRPr lang="en-US" sz="4800" b="1" dirty="0">
              <a:solidFill>
                <a:srgbClr val="FFFFFF"/>
              </a:solidFill>
              <a:latin typeface="Open Sans Light"/>
              <a:cs typeface="Open Sans Light"/>
            </a:endParaRPr>
          </a:p>
        </p:txBody>
      </p:sp>
      <p:sp>
        <p:nvSpPr>
          <p:cNvPr id="6" name="Isosceles Triangle 5"/>
          <p:cNvSpPr/>
          <p:nvPr/>
        </p:nvSpPr>
        <p:spPr>
          <a:xfrm rot="5400000">
            <a:off x="3962711" y="580268"/>
            <a:ext cx="1218579" cy="1050499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32912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420214"/>
            <a:ext cx="6947877" cy="6545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srgbClr val="48A16A"/>
                </a:solidFill>
                <a:latin typeface="Open Sans Semibold"/>
                <a:cs typeface="Open Sans Semibold"/>
              </a:rPr>
              <a:t>Welcome and review</a:t>
            </a:r>
            <a:endParaRPr lang="en-US" sz="3600" dirty="0">
              <a:solidFill>
                <a:srgbClr val="48A16A"/>
              </a:solidFill>
              <a:latin typeface="Open Sans Semibold"/>
              <a:cs typeface="Open Sans Semi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199" y="2354384"/>
            <a:ext cx="809087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Open Sans"/>
                <a:cs typeface="Open Sans"/>
              </a:rPr>
              <a:t>Was there anything from the ‘take it away’ thoughts and readings that inspired you?</a:t>
            </a:r>
            <a:endParaRPr lang="en-US" sz="2400" dirty="0">
              <a:latin typeface="Open Sans"/>
              <a:cs typeface="Open San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17810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420214"/>
            <a:ext cx="6947877" cy="6545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srgbClr val="48A16A"/>
                </a:solidFill>
                <a:latin typeface="Open Sans Semibold"/>
                <a:cs typeface="Open Sans Semibold"/>
              </a:rPr>
              <a:t>Best things</a:t>
            </a:r>
            <a:endParaRPr lang="en-US" sz="3600" dirty="0">
              <a:solidFill>
                <a:srgbClr val="48A16A"/>
              </a:solidFill>
              <a:latin typeface="Open Sans Semibold"/>
              <a:cs typeface="Open Sans Semi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199" y="1445846"/>
            <a:ext cx="809087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Open Sans"/>
                <a:cs typeface="Open Sans"/>
              </a:rPr>
              <a:t>Start with either of these icebreaker </a:t>
            </a:r>
            <a:r>
              <a:rPr lang="en-US" sz="2400" dirty="0" smtClean="0">
                <a:latin typeface="Open Sans"/>
                <a:cs typeface="Open Sans"/>
              </a:rPr>
              <a:t>questions:</a:t>
            </a:r>
            <a:endParaRPr lang="en-US" sz="2400" dirty="0">
              <a:latin typeface="Open Sans"/>
              <a:cs typeface="Open Sans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Open Sans"/>
                <a:cs typeface="Open Sans"/>
              </a:rPr>
              <a:t>What's the best thing anyone has ever done for you?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Open Sans"/>
                <a:cs typeface="Open Sans"/>
              </a:rPr>
              <a:t>What is the best present that anyone has ever given to you?</a:t>
            </a:r>
          </a:p>
          <a:p>
            <a:endParaRPr lang="en-US" sz="2400" dirty="0">
              <a:latin typeface="Open Sans"/>
              <a:cs typeface="Open Sans"/>
            </a:endParaRPr>
          </a:p>
          <a:p>
            <a:r>
              <a:rPr lang="en-US" sz="2400" dirty="0" smtClean="0">
                <a:latin typeface="Open Sans"/>
                <a:cs typeface="Open Sans"/>
              </a:rPr>
              <a:t>Follow </a:t>
            </a:r>
            <a:r>
              <a:rPr lang="en-US" sz="2400" dirty="0">
                <a:latin typeface="Open Sans"/>
                <a:cs typeface="Open Sans"/>
              </a:rPr>
              <a:t>up by discussing this question: Why do you think that person did that for you?</a:t>
            </a:r>
            <a:endParaRPr lang="en-US" dirty="0"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13381016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351690"/>
            <a:ext cx="6947877" cy="6545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srgbClr val="48A16A"/>
                </a:solidFill>
                <a:latin typeface="Open Sans Semibold"/>
                <a:cs typeface="Open Sans Semibold"/>
              </a:rPr>
              <a:t>Video Clip 5.1</a:t>
            </a:r>
            <a:endParaRPr lang="en-US" sz="3600" dirty="0">
              <a:solidFill>
                <a:srgbClr val="48A16A"/>
              </a:solidFill>
              <a:latin typeface="Open Sans Semibold"/>
              <a:cs typeface="Open Sans Semi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1545711"/>
            <a:ext cx="8090877" cy="1477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Open Sans"/>
                <a:cs typeface="Open Sans"/>
              </a:rPr>
              <a:t>Insert video clip 5.1 from your downloaded </a:t>
            </a:r>
            <a:r>
              <a:rPr lang="en-US" sz="2400" dirty="0">
                <a:latin typeface="Open Sans"/>
                <a:cs typeface="Open Sans"/>
              </a:rPr>
              <a:t>Start Digital </a:t>
            </a:r>
            <a:r>
              <a:rPr lang="en-US" sz="2400" dirty="0" smtClean="0">
                <a:latin typeface="Open Sans"/>
                <a:cs typeface="Open Sans"/>
              </a:rPr>
              <a:t>(if you don’t have it downloaded you can buy it </a:t>
            </a:r>
            <a:r>
              <a:rPr lang="en-US" sz="2400" dirty="0" smtClean="0">
                <a:latin typeface="Open Sans"/>
                <a:cs typeface="Open Sans"/>
                <a:hlinkClick r:id="rId2"/>
              </a:rPr>
              <a:t>here</a:t>
            </a:r>
            <a:r>
              <a:rPr lang="en-US" sz="2400" dirty="0" smtClean="0">
                <a:latin typeface="Open Sans"/>
                <a:cs typeface="Open Sans"/>
              </a:rPr>
              <a:t>) …then delete this text box!</a:t>
            </a:r>
            <a:endParaRPr lang="en-US" sz="2400" dirty="0">
              <a:latin typeface="Open Sans"/>
              <a:cs typeface="Open Sans"/>
            </a:endParaRPr>
          </a:p>
          <a:p>
            <a:endParaRPr lang="en-US" dirty="0"/>
          </a:p>
        </p:txBody>
      </p:sp>
      <p:pic>
        <p:nvPicPr>
          <p:cNvPr id="5" name="Picture 4" descr="Start Manual (1)-page-00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7" t="9687" r="31865" b="81054"/>
          <a:stretch/>
        </p:blipFill>
        <p:spPr>
          <a:xfrm>
            <a:off x="3697654" y="3111500"/>
            <a:ext cx="1748692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0337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420214"/>
            <a:ext cx="6947877" cy="6545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srgbClr val="48A16A"/>
                </a:solidFill>
                <a:latin typeface="Open Sans Semibold"/>
                <a:cs typeface="Open Sans Semibold"/>
              </a:rPr>
              <a:t>Cross worship</a:t>
            </a:r>
            <a:endParaRPr lang="en-US" sz="3600" dirty="0">
              <a:solidFill>
                <a:srgbClr val="48A16A"/>
              </a:solidFill>
              <a:latin typeface="Open Sans Semibold"/>
              <a:cs typeface="Open Sans Semi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199" y="1189503"/>
            <a:ext cx="809087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Open Sans"/>
                <a:cs typeface="Open Sans"/>
              </a:rPr>
              <a:t>Do you know of a worship </a:t>
            </a:r>
            <a:r>
              <a:rPr lang="en-US" sz="2400" dirty="0">
                <a:latin typeface="Open Sans"/>
                <a:cs typeface="Open Sans"/>
              </a:rPr>
              <a:t>song or hymn that specifically focuses on Jesus' </a:t>
            </a:r>
            <a:r>
              <a:rPr lang="en-US" sz="2400" dirty="0" smtClean="0">
                <a:latin typeface="Open Sans"/>
                <a:cs typeface="Open Sans"/>
              </a:rPr>
              <a:t>death? Perhaps you have a </a:t>
            </a:r>
            <a:r>
              <a:rPr lang="en-US" sz="2400" dirty="0" err="1" smtClean="0">
                <a:latin typeface="Open Sans"/>
                <a:cs typeface="Open Sans"/>
              </a:rPr>
              <a:t>favourite</a:t>
            </a:r>
            <a:r>
              <a:rPr lang="en-US" sz="2400" dirty="0" smtClean="0">
                <a:latin typeface="Open Sans"/>
                <a:cs typeface="Open Sans"/>
              </a:rPr>
              <a:t>. </a:t>
            </a:r>
          </a:p>
          <a:p>
            <a:endParaRPr lang="en-US" sz="2400" dirty="0">
              <a:latin typeface="Open Sans"/>
              <a:cs typeface="Open Sans"/>
            </a:endParaRPr>
          </a:p>
          <a:p>
            <a:r>
              <a:rPr lang="en-US" sz="2400" dirty="0" smtClean="0">
                <a:latin typeface="Open Sans"/>
                <a:cs typeface="Open Sans"/>
              </a:rPr>
              <a:t>Suitable </a:t>
            </a:r>
            <a:r>
              <a:rPr lang="en-US" sz="2400" dirty="0">
                <a:latin typeface="Open Sans"/>
                <a:cs typeface="Open Sans"/>
              </a:rPr>
              <a:t>songs available in most hymn books include:</a:t>
            </a:r>
          </a:p>
          <a:p>
            <a:endParaRPr lang="en-US" sz="2400" dirty="0" smtClean="0">
              <a:latin typeface="Open Sans"/>
              <a:cs typeface="Open Sans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Open Sans"/>
                <a:cs typeface="Open Sans"/>
              </a:rPr>
              <a:t>There </a:t>
            </a:r>
            <a:r>
              <a:rPr lang="en-US" sz="2400" dirty="0">
                <a:latin typeface="Open Sans"/>
                <a:cs typeface="Open Sans"/>
              </a:rPr>
              <a:t>is a green hill far away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Open Sans"/>
                <a:cs typeface="Open Sans"/>
              </a:rPr>
              <a:t>When I survey the wondrous cross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Open Sans"/>
                <a:cs typeface="Open Sans"/>
              </a:rPr>
              <a:t>From heaven you came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Open Sans"/>
                <a:cs typeface="Open Sans"/>
              </a:rPr>
              <a:t>The cross has said it all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Open Sans"/>
                <a:cs typeface="Open Sans"/>
              </a:rPr>
              <a:t>My Lord, what love is this? (Amazing Love</a:t>
            </a:r>
            <a:r>
              <a:rPr lang="en-US" sz="2400" dirty="0" smtClean="0">
                <a:latin typeface="Open Sans"/>
                <a:cs typeface="Open Sans"/>
              </a:rPr>
              <a:t>)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latin typeface="Open Sans"/>
              <a:cs typeface="Open Sans"/>
            </a:endParaRPr>
          </a:p>
          <a:p>
            <a:r>
              <a:rPr lang="en-US" sz="2400" dirty="0" smtClean="0">
                <a:latin typeface="Open Sans"/>
                <a:cs typeface="Open Sans"/>
              </a:rPr>
              <a:t>You might be able to play one from YouTube here. </a:t>
            </a:r>
            <a:endParaRPr lang="en-US" sz="2400" dirty="0"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040943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351690"/>
            <a:ext cx="6947877" cy="6545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srgbClr val="69A533"/>
                </a:solidFill>
                <a:latin typeface="Open Sans Semibold"/>
                <a:cs typeface="Open Sans Semibold"/>
              </a:rPr>
              <a:t>Video Clip 1.1</a:t>
            </a:r>
            <a:endParaRPr lang="en-US" sz="3600" dirty="0">
              <a:solidFill>
                <a:srgbClr val="69A533"/>
              </a:solidFill>
              <a:latin typeface="Open Sans Semibold"/>
              <a:cs typeface="Open Sans Semi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1545711"/>
            <a:ext cx="8090877" cy="1477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Open Sans"/>
                <a:cs typeface="Open Sans"/>
              </a:rPr>
              <a:t>Insert video clip 1.1 from your downloaded </a:t>
            </a:r>
            <a:r>
              <a:rPr lang="en-US" sz="2400" dirty="0">
                <a:latin typeface="Open Sans"/>
                <a:cs typeface="Open Sans"/>
              </a:rPr>
              <a:t>Start Digital </a:t>
            </a:r>
            <a:r>
              <a:rPr lang="en-US" sz="2400" dirty="0" smtClean="0">
                <a:latin typeface="Open Sans"/>
                <a:cs typeface="Open Sans"/>
              </a:rPr>
              <a:t>(if you don’t have it downloaded you can buy it </a:t>
            </a:r>
            <a:r>
              <a:rPr lang="en-US" sz="2400" dirty="0" smtClean="0">
                <a:latin typeface="Open Sans"/>
                <a:cs typeface="Open Sans"/>
                <a:hlinkClick r:id="rId2"/>
              </a:rPr>
              <a:t>here</a:t>
            </a:r>
            <a:r>
              <a:rPr lang="en-US" sz="2400" dirty="0" smtClean="0">
                <a:latin typeface="Open Sans"/>
                <a:cs typeface="Open Sans"/>
              </a:rPr>
              <a:t>) …then delete this text box!</a:t>
            </a:r>
            <a:endParaRPr lang="en-US" sz="2400" dirty="0">
              <a:latin typeface="Open Sans"/>
              <a:cs typeface="Open Sans"/>
            </a:endParaRPr>
          </a:p>
          <a:p>
            <a:endParaRPr lang="en-US" dirty="0"/>
          </a:p>
        </p:txBody>
      </p:sp>
      <p:pic>
        <p:nvPicPr>
          <p:cNvPr id="5" name="Picture 4" descr="Start Manual (1)-page-00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7" t="9687" r="31865" b="81054"/>
          <a:stretch/>
        </p:blipFill>
        <p:spPr>
          <a:xfrm>
            <a:off x="3697654" y="3111500"/>
            <a:ext cx="1748692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958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351690"/>
            <a:ext cx="6947877" cy="6545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srgbClr val="48A16A"/>
                </a:solidFill>
                <a:latin typeface="Open Sans Semibold"/>
                <a:cs typeface="Open Sans Semibold"/>
              </a:rPr>
              <a:t>Video Clip 5.2</a:t>
            </a:r>
            <a:endParaRPr lang="en-US" sz="3600" dirty="0">
              <a:solidFill>
                <a:srgbClr val="48A16A"/>
              </a:solidFill>
              <a:latin typeface="Open Sans Semibold"/>
              <a:cs typeface="Open Sans Semi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1545711"/>
            <a:ext cx="8090877" cy="1477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Open Sans"/>
                <a:cs typeface="Open Sans"/>
              </a:rPr>
              <a:t>Insert video clip 5.2 from your downloaded </a:t>
            </a:r>
            <a:r>
              <a:rPr lang="en-US" sz="2400" dirty="0">
                <a:latin typeface="Open Sans"/>
                <a:cs typeface="Open Sans"/>
              </a:rPr>
              <a:t>Start Digital </a:t>
            </a:r>
            <a:r>
              <a:rPr lang="en-US" sz="2400" dirty="0" smtClean="0">
                <a:latin typeface="Open Sans"/>
                <a:cs typeface="Open Sans"/>
              </a:rPr>
              <a:t>(if you don’t have it downloaded you can buy it </a:t>
            </a:r>
            <a:r>
              <a:rPr lang="en-US" sz="2400" dirty="0" smtClean="0">
                <a:latin typeface="Open Sans"/>
                <a:cs typeface="Open Sans"/>
                <a:hlinkClick r:id="rId2"/>
              </a:rPr>
              <a:t>here</a:t>
            </a:r>
            <a:r>
              <a:rPr lang="en-US" sz="2400" dirty="0" smtClean="0">
                <a:latin typeface="Open Sans"/>
                <a:cs typeface="Open Sans"/>
              </a:rPr>
              <a:t>) …then delete this text box!</a:t>
            </a:r>
            <a:endParaRPr lang="en-US" sz="2400" dirty="0">
              <a:latin typeface="Open Sans"/>
              <a:cs typeface="Open Sans"/>
            </a:endParaRPr>
          </a:p>
          <a:p>
            <a:endParaRPr lang="en-US" dirty="0"/>
          </a:p>
        </p:txBody>
      </p:sp>
      <p:pic>
        <p:nvPicPr>
          <p:cNvPr id="5" name="Picture 4" descr="Start Manual (1)-page-00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7" t="9687" r="31865" b="81054"/>
          <a:stretch/>
        </p:blipFill>
        <p:spPr>
          <a:xfrm>
            <a:off x="3697654" y="3111500"/>
            <a:ext cx="1748692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99311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420214"/>
            <a:ext cx="6947877" cy="6545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srgbClr val="48A16A"/>
                </a:solidFill>
                <a:latin typeface="Open Sans Semibold"/>
                <a:cs typeface="Open Sans Semibold"/>
              </a:rPr>
              <a:t>To the limit</a:t>
            </a:r>
            <a:endParaRPr lang="en-US" sz="3600" dirty="0">
              <a:solidFill>
                <a:srgbClr val="48A16A"/>
              </a:solidFill>
              <a:latin typeface="Open Sans Semibold"/>
              <a:cs typeface="Open Sans Semi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199" y="1189503"/>
            <a:ext cx="80908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Open Sans"/>
                <a:cs typeface="Open Sans"/>
              </a:rPr>
              <a:t>Consider aspects </a:t>
            </a:r>
            <a:r>
              <a:rPr lang="en-US" sz="2400" dirty="0">
                <a:latin typeface="Open Sans"/>
                <a:cs typeface="Open Sans"/>
              </a:rPr>
              <a:t>of Jesus' suffering mentioned on the </a:t>
            </a:r>
            <a:r>
              <a:rPr lang="en-US" sz="2400" dirty="0" smtClean="0">
                <a:latin typeface="Open Sans"/>
                <a:cs typeface="Open Sans"/>
              </a:rPr>
              <a:t>video clip. </a:t>
            </a:r>
            <a:r>
              <a:rPr lang="en-US" sz="2400" dirty="0">
                <a:latin typeface="Open Sans"/>
                <a:cs typeface="Open Sans"/>
              </a:rPr>
              <a:t>These are also listed in the members' materials </a:t>
            </a:r>
            <a:r>
              <a:rPr lang="en-US" sz="2400" dirty="0" smtClean="0">
                <a:latin typeface="Open Sans"/>
                <a:cs typeface="Open Sans"/>
              </a:rPr>
              <a:t>(page 12).</a:t>
            </a:r>
          </a:p>
          <a:p>
            <a:endParaRPr lang="en-US" sz="2400" dirty="0">
              <a:latin typeface="Open Sans"/>
              <a:cs typeface="Open Sans"/>
            </a:endParaRPr>
          </a:p>
          <a:p>
            <a:r>
              <a:rPr lang="en-US" sz="2400" dirty="0">
                <a:latin typeface="Open Sans"/>
                <a:cs typeface="Open Sans"/>
              </a:rPr>
              <a:t>Have a moment for people to consider individually which of these caused Jesus the greatest distress.</a:t>
            </a:r>
          </a:p>
        </p:txBody>
      </p:sp>
      <p:pic>
        <p:nvPicPr>
          <p:cNvPr id="2" name="Picture 1" descr="Start Members Notes cropped-page-01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9" t="32051" r="3385" b="43590"/>
          <a:stretch/>
        </p:blipFill>
        <p:spPr>
          <a:xfrm>
            <a:off x="810845" y="3497827"/>
            <a:ext cx="7345366" cy="296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64439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420214"/>
            <a:ext cx="6947877" cy="6545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smtClean="0">
                <a:solidFill>
                  <a:srgbClr val="48A16A"/>
                </a:solidFill>
                <a:latin typeface="Open Sans Semibold"/>
                <a:cs typeface="Open Sans Semibold"/>
              </a:rPr>
              <a:t>Washed clean</a:t>
            </a:r>
            <a:endParaRPr lang="en-US" sz="4000" dirty="0">
              <a:solidFill>
                <a:srgbClr val="48A16A"/>
              </a:solidFill>
              <a:latin typeface="Open Sans Semibold"/>
              <a:cs typeface="Open Sans Semi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199" y="1189503"/>
            <a:ext cx="80908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Look at the </a:t>
            </a:r>
            <a:r>
              <a:rPr lang="en-US" sz="2400" dirty="0"/>
              <a:t>'washed clean' exercise in the course members' </a:t>
            </a:r>
            <a:r>
              <a:rPr lang="en-US" sz="2400" dirty="0" smtClean="0"/>
              <a:t>materials (page 12).</a:t>
            </a:r>
            <a:endParaRPr lang="en-US" sz="2400" dirty="0"/>
          </a:p>
          <a:p>
            <a:r>
              <a:rPr lang="en-US" sz="2400" dirty="0" smtClean="0"/>
              <a:t>This is an </a:t>
            </a:r>
            <a:r>
              <a:rPr lang="en-US" sz="2400" dirty="0"/>
              <a:t>opportunity to make an assessment of where </a:t>
            </a:r>
            <a:r>
              <a:rPr lang="en-US" sz="2400" dirty="0" smtClean="0"/>
              <a:t>we think </a:t>
            </a:r>
            <a:r>
              <a:rPr lang="en-US" sz="2400" dirty="0"/>
              <a:t>they are right now. </a:t>
            </a:r>
            <a:r>
              <a:rPr lang="en-US" sz="2400" dirty="0" smtClean="0"/>
              <a:t>Circle </a:t>
            </a:r>
            <a:r>
              <a:rPr lang="en-US" sz="2400" dirty="0"/>
              <a:t>the response that seems closest to where they are now.</a:t>
            </a:r>
            <a:endParaRPr lang="en-US" dirty="0">
              <a:latin typeface="Open Sans"/>
              <a:cs typeface="Open Sans"/>
            </a:endParaRPr>
          </a:p>
        </p:txBody>
      </p:sp>
      <p:pic>
        <p:nvPicPr>
          <p:cNvPr id="3" name="Picture 2" descr="Start Members Notes cropped-page-01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5" t="62536" r="2787" b="7835"/>
          <a:stretch/>
        </p:blipFill>
        <p:spPr>
          <a:xfrm>
            <a:off x="1047479" y="3206648"/>
            <a:ext cx="7049043" cy="315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64626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351690"/>
            <a:ext cx="6947877" cy="6545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srgbClr val="48A16A"/>
                </a:solidFill>
                <a:latin typeface="Open Sans Semibold"/>
                <a:cs typeface="Open Sans Semibold"/>
              </a:rPr>
              <a:t>Video Clip 5.3</a:t>
            </a:r>
            <a:endParaRPr lang="en-US" sz="3600" dirty="0">
              <a:solidFill>
                <a:srgbClr val="48A16A"/>
              </a:solidFill>
              <a:latin typeface="Open Sans Semibold"/>
              <a:cs typeface="Open Sans Semi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1545711"/>
            <a:ext cx="8090877" cy="1477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Open Sans"/>
                <a:cs typeface="Open Sans"/>
              </a:rPr>
              <a:t>Insert video clip 5.3 from your downloaded </a:t>
            </a:r>
            <a:r>
              <a:rPr lang="en-US" sz="2400" dirty="0">
                <a:latin typeface="Open Sans"/>
                <a:cs typeface="Open Sans"/>
              </a:rPr>
              <a:t>Start Digital </a:t>
            </a:r>
            <a:r>
              <a:rPr lang="en-US" sz="2400" dirty="0" smtClean="0">
                <a:latin typeface="Open Sans"/>
                <a:cs typeface="Open Sans"/>
              </a:rPr>
              <a:t>(if you don’t have it downloaded you can buy it </a:t>
            </a:r>
            <a:r>
              <a:rPr lang="en-US" sz="2400" dirty="0" smtClean="0">
                <a:latin typeface="Open Sans"/>
                <a:cs typeface="Open Sans"/>
                <a:hlinkClick r:id="rId2"/>
              </a:rPr>
              <a:t>here</a:t>
            </a:r>
            <a:r>
              <a:rPr lang="en-US" sz="2400" dirty="0" smtClean="0">
                <a:latin typeface="Open Sans"/>
                <a:cs typeface="Open Sans"/>
              </a:rPr>
              <a:t>) …then delete this text box!</a:t>
            </a:r>
            <a:endParaRPr lang="en-US" sz="2400" dirty="0">
              <a:latin typeface="Open Sans"/>
              <a:cs typeface="Open Sans"/>
            </a:endParaRPr>
          </a:p>
          <a:p>
            <a:endParaRPr lang="en-US" dirty="0"/>
          </a:p>
        </p:txBody>
      </p:sp>
      <p:pic>
        <p:nvPicPr>
          <p:cNvPr id="5" name="Picture 4" descr="Start Manual (1)-page-00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7" t="9687" r="31865" b="81054"/>
          <a:stretch/>
        </p:blipFill>
        <p:spPr>
          <a:xfrm>
            <a:off x="3697654" y="3111500"/>
            <a:ext cx="1748692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64091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420214"/>
            <a:ext cx="6947877" cy="6545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smtClean="0">
                <a:solidFill>
                  <a:srgbClr val="48A16A"/>
                </a:solidFill>
                <a:latin typeface="Open Sans Semibold"/>
                <a:cs typeface="Open Sans Semibold"/>
              </a:rPr>
              <a:t>The two thieves</a:t>
            </a:r>
            <a:endParaRPr lang="en-US" sz="4000" dirty="0">
              <a:solidFill>
                <a:srgbClr val="48A16A"/>
              </a:solidFill>
              <a:latin typeface="Open Sans Semibold"/>
              <a:cs typeface="Open Sans Semi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199" y="1189503"/>
            <a:ext cx="8090877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Open Sans"/>
                <a:cs typeface="Open Sans"/>
              </a:rPr>
              <a:t>L</a:t>
            </a:r>
            <a:r>
              <a:rPr lang="en-US" sz="2200" dirty="0" smtClean="0">
                <a:latin typeface="Open Sans"/>
                <a:cs typeface="Open Sans"/>
              </a:rPr>
              <a:t>ook </a:t>
            </a:r>
            <a:r>
              <a:rPr lang="en-US" sz="2200" dirty="0">
                <a:latin typeface="Open Sans"/>
                <a:cs typeface="Open Sans"/>
              </a:rPr>
              <a:t>at the scale printed in the </a:t>
            </a:r>
            <a:r>
              <a:rPr lang="en-US" sz="2200" dirty="0" smtClean="0">
                <a:latin typeface="Open Sans"/>
                <a:cs typeface="Open Sans"/>
              </a:rPr>
              <a:t>booklet (p.13) </a:t>
            </a:r>
            <a:r>
              <a:rPr lang="en-US" sz="2200" dirty="0">
                <a:latin typeface="Open Sans"/>
                <a:cs typeface="Open Sans"/>
              </a:rPr>
              <a:t>and place an 'X' on the line to signify where </a:t>
            </a:r>
            <a:r>
              <a:rPr lang="en-US" sz="2200" dirty="0" smtClean="0">
                <a:latin typeface="Open Sans"/>
                <a:cs typeface="Open Sans"/>
              </a:rPr>
              <a:t>you think you fit </a:t>
            </a:r>
            <a:r>
              <a:rPr lang="en-US" sz="2200" dirty="0">
                <a:latin typeface="Open Sans"/>
                <a:cs typeface="Open Sans"/>
              </a:rPr>
              <a:t>between the two extremes expressed. </a:t>
            </a:r>
            <a:r>
              <a:rPr lang="en-US" sz="2200" dirty="0" smtClean="0">
                <a:latin typeface="Open Sans"/>
                <a:cs typeface="Open Sans"/>
              </a:rPr>
              <a:t>We </a:t>
            </a:r>
            <a:r>
              <a:rPr lang="en-US" sz="2200" dirty="0">
                <a:latin typeface="Open Sans"/>
                <a:cs typeface="Open Sans"/>
              </a:rPr>
              <a:t>are specifically referring here to the idea that we will enter into eternal life (or not!) with Jesus.</a:t>
            </a:r>
          </a:p>
          <a:p>
            <a:r>
              <a:rPr lang="en-US" sz="2200" dirty="0">
                <a:latin typeface="Open Sans"/>
                <a:cs typeface="Open Sans"/>
              </a:rPr>
              <a:t>Talk more as a group about the resurrection. Explore questions such as: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>
                <a:latin typeface="Open Sans"/>
                <a:cs typeface="Open Sans"/>
              </a:rPr>
              <a:t>What reasons might we have to not believe in a resurrection?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>
                <a:latin typeface="Open Sans"/>
                <a:cs typeface="Open Sans"/>
              </a:rPr>
              <a:t>What difference would it make to us to know for sure that we can live forever with God?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>
                <a:latin typeface="Open Sans"/>
                <a:cs typeface="Open Sans"/>
              </a:rPr>
              <a:t>How do we feel about the promise of resurrection?</a:t>
            </a:r>
          </a:p>
        </p:txBody>
      </p:sp>
      <p:pic>
        <p:nvPicPr>
          <p:cNvPr id="2" name="Picture 1" descr="Start Members Notes cropped-page-01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17" b="83104"/>
          <a:stretch/>
        </p:blipFill>
        <p:spPr>
          <a:xfrm>
            <a:off x="146538" y="5558692"/>
            <a:ext cx="8806387" cy="95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18446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84200" y="351688"/>
            <a:ext cx="6947877" cy="65453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srgbClr val="48A16A"/>
                </a:solidFill>
                <a:latin typeface="Open Sans Semibold"/>
                <a:cs typeface="Open Sans Semibold"/>
              </a:rPr>
              <a:t>Reflection</a:t>
            </a:r>
            <a:endParaRPr lang="en-US" sz="3600" dirty="0">
              <a:solidFill>
                <a:srgbClr val="48A16A"/>
              </a:solidFill>
              <a:latin typeface="Open Sans Semibold"/>
              <a:cs typeface="Open Sans Semibold"/>
            </a:endParaRPr>
          </a:p>
        </p:txBody>
      </p:sp>
      <p:pic>
        <p:nvPicPr>
          <p:cNvPr id="2" name="Picture 1" descr="bruno-van-der-kraan-v2HgNzRDfII-unsplas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6227"/>
            <a:ext cx="9251462" cy="614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89205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84200" y="351688"/>
            <a:ext cx="6947877" cy="65453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srgbClr val="48A16A"/>
                </a:solidFill>
                <a:latin typeface="Open Sans Semibold"/>
                <a:cs typeface="Open Sans Semibold"/>
              </a:rPr>
              <a:t>Reflection</a:t>
            </a:r>
            <a:endParaRPr lang="en-US" sz="3600" dirty="0">
              <a:solidFill>
                <a:srgbClr val="48A16A"/>
              </a:solidFill>
              <a:latin typeface="Open Sans Semibold"/>
              <a:cs typeface="Open Sans Semibold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84200" y="1452492"/>
            <a:ext cx="554110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Open Sans"/>
                <a:cs typeface="Open Sans"/>
              </a:rPr>
              <a:t>Lord Jesus,</a:t>
            </a:r>
          </a:p>
          <a:p>
            <a:r>
              <a:rPr lang="en-US" sz="2400" dirty="0">
                <a:latin typeface="Open Sans"/>
                <a:cs typeface="Open Sans"/>
              </a:rPr>
              <a:t>when I survey the wondrous cross</a:t>
            </a:r>
          </a:p>
          <a:p>
            <a:r>
              <a:rPr lang="en-US" sz="2400" dirty="0">
                <a:latin typeface="Open Sans"/>
                <a:cs typeface="Open Sans"/>
              </a:rPr>
              <a:t>I see you.</a:t>
            </a:r>
          </a:p>
          <a:p>
            <a:r>
              <a:rPr lang="en-US" sz="2400" dirty="0">
                <a:latin typeface="Open Sans"/>
                <a:cs typeface="Open Sans"/>
              </a:rPr>
              <a:t>I see pain.</a:t>
            </a:r>
          </a:p>
          <a:p>
            <a:r>
              <a:rPr lang="en-US" sz="2400" dirty="0">
                <a:latin typeface="Open Sans"/>
                <a:cs typeface="Open Sans"/>
              </a:rPr>
              <a:t>I see love.</a:t>
            </a:r>
          </a:p>
          <a:p>
            <a:r>
              <a:rPr lang="en-US" sz="2400" dirty="0">
                <a:latin typeface="Open Sans"/>
                <a:cs typeface="Open Sans"/>
              </a:rPr>
              <a:t>I see painful love reaching out to me.</a:t>
            </a:r>
          </a:p>
          <a:p>
            <a:r>
              <a:rPr lang="en-US" sz="2400" dirty="0">
                <a:latin typeface="Open Sans"/>
                <a:cs typeface="Open Sans"/>
              </a:rPr>
              <a:t>Help me to kneel before your cross,</a:t>
            </a:r>
          </a:p>
          <a:p>
            <a:r>
              <a:rPr lang="en-US" sz="2400" dirty="0">
                <a:latin typeface="Open Sans"/>
                <a:cs typeface="Open Sans"/>
              </a:rPr>
              <a:t>to gaze in wonder</a:t>
            </a:r>
          </a:p>
          <a:p>
            <a:r>
              <a:rPr lang="en-US" sz="2400" dirty="0">
                <a:latin typeface="Open Sans"/>
                <a:cs typeface="Open Sans"/>
              </a:rPr>
              <a:t>and to accept.</a:t>
            </a:r>
          </a:p>
          <a:p>
            <a:r>
              <a:rPr lang="en-US" sz="2400" dirty="0">
                <a:latin typeface="Open Sans"/>
                <a:cs typeface="Open Sans"/>
              </a:rPr>
              <a:t>Amen.</a:t>
            </a:r>
          </a:p>
        </p:txBody>
      </p:sp>
    </p:spTree>
    <p:extLst>
      <p:ext uri="{BB962C8B-B14F-4D97-AF65-F5344CB8AC3E}">
        <p14:creationId xmlns:p14="http://schemas.microsoft.com/office/powerpoint/2010/main" val="377689144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351690"/>
            <a:ext cx="6947877" cy="6545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srgbClr val="48A16A"/>
                </a:solidFill>
                <a:latin typeface="Open Sans Semibold"/>
                <a:cs typeface="Open Sans Semibold"/>
              </a:rPr>
              <a:t>Take it away</a:t>
            </a:r>
            <a:endParaRPr lang="en-US" sz="3600" dirty="0">
              <a:solidFill>
                <a:srgbClr val="48A16A"/>
              </a:solidFill>
              <a:latin typeface="Open Sans Semibold"/>
              <a:cs typeface="Open Sans Semi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1291708"/>
            <a:ext cx="80908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Open Sans"/>
                <a:cs typeface="Open Sans"/>
              </a:rPr>
              <a:t>Encourage people to think some more about the two thieves story. Reflect again on the laundry label exercise</a:t>
            </a:r>
            <a:r>
              <a:rPr lang="en-US" sz="2400" dirty="0" smtClean="0">
                <a:latin typeface="Open Sans"/>
                <a:cs typeface="Open Sans"/>
              </a:rPr>
              <a:t>.</a:t>
            </a:r>
          </a:p>
          <a:p>
            <a:endParaRPr lang="en-US" sz="2400" dirty="0">
              <a:latin typeface="Open Sans"/>
              <a:cs typeface="Open Sans"/>
            </a:endParaRPr>
          </a:p>
          <a:p>
            <a:r>
              <a:rPr lang="en-US" sz="2400" dirty="0">
                <a:latin typeface="Open Sans"/>
                <a:cs typeface="Open Sans"/>
              </a:rPr>
              <a:t>There are also some questions to consider based on Jesus' words on the cross from Luke 23:34-36.</a:t>
            </a:r>
          </a:p>
        </p:txBody>
      </p:sp>
    </p:spTree>
    <p:extLst>
      <p:ext uri="{BB962C8B-B14F-4D97-AF65-F5344CB8AC3E}">
        <p14:creationId xmlns:p14="http://schemas.microsoft.com/office/powerpoint/2010/main" val="252663769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9C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9693" y="2236756"/>
            <a:ext cx="742461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800" b="1" dirty="0" smtClean="0">
                <a:solidFill>
                  <a:schemeClr val="bg1"/>
                </a:solidFill>
                <a:latin typeface="Playfair Display Black"/>
                <a:cs typeface="Playfair Display Black"/>
              </a:rPr>
              <a:t>Session </a:t>
            </a:r>
            <a:r>
              <a:rPr lang="en-US" sz="12800" b="1" dirty="0">
                <a:solidFill>
                  <a:schemeClr val="bg1"/>
                </a:solidFill>
                <a:latin typeface="Playfair Display Black"/>
                <a:cs typeface="Playfair Display Black"/>
              </a:rPr>
              <a:t>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29025" y="4820809"/>
            <a:ext cx="2885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FFFF"/>
                </a:solidFill>
                <a:latin typeface="Open Sans Light"/>
                <a:cs typeface="Open Sans Light"/>
              </a:rPr>
              <a:t>Onwards</a:t>
            </a:r>
            <a:endParaRPr lang="en-US" sz="4800" b="1" dirty="0">
              <a:solidFill>
                <a:srgbClr val="FFFFFF"/>
              </a:solidFill>
              <a:latin typeface="Open Sans Light"/>
              <a:cs typeface="Open Sans Light"/>
            </a:endParaRPr>
          </a:p>
        </p:txBody>
      </p:sp>
      <p:sp>
        <p:nvSpPr>
          <p:cNvPr id="6" name="Isosceles Triangle 5"/>
          <p:cNvSpPr/>
          <p:nvPr/>
        </p:nvSpPr>
        <p:spPr>
          <a:xfrm rot="5400000">
            <a:off x="3962711" y="580268"/>
            <a:ext cx="1218579" cy="1050499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98485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420214"/>
            <a:ext cx="6947877" cy="6545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srgbClr val="D99C33"/>
                </a:solidFill>
                <a:latin typeface="Open Sans Semibold"/>
                <a:cs typeface="Open Sans Semibold"/>
              </a:rPr>
              <a:t>Welcome and review</a:t>
            </a:r>
            <a:endParaRPr lang="en-US" sz="3600" dirty="0">
              <a:solidFill>
                <a:srgbClr val="D99C33"/>
              </a:solidFill>
              <a:latin typeface="Open Sans Semibold"/>
              <a:cs typeface="Open Sans Semi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199" y="2354384"/>
            <a:ext cx="809087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Open Sans"/>
                <a:cs typeface="Open Sans"/>
              </a:rPr>
              <a:t>Was there anything from the ‘take it away’ thoughts and readings that inspired you?</a:t>
            </a:r>
            <a:endParaRPr lang="en-US" sz="2400" dirty="0">
              <a:latin typeface="Open Sans"/>
              <a:cs typeface="Open San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1781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351690"/>
            <a:ext cx="6947877" cy="6545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srgbClr val="69A533"/>
                </a:solidFill>
                <a:latin typeface="Open Sans Semibold"/>
                <a:cs typeface="Open Sans Semibold"/>
              </a:rPr>
              <a:t>Lifelines</a:t>
            </a:r>
            <a:endParaRPr lang="en-US" sz="3600" dirty="0">
              <a:solidFill>
                <a:srgbClr val="69A533"/>
              </a:solidFill>
              <a:latin typeface="Open Sans Semibold"/>
              <a:cs typeface="Open Sans Semi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1545711"/>
            <a:ext cx="809087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Open Sans"/>
                <a:cs typeface="Open Sans"/>
              </a:rPr>
              <a:t>In your manual (page 2) in the space provided draw </a:t>
            </a:r>
            <a:r>
              <a:rPr lang="en-US" sz="2400" dirty="0">
                <a:latin typeface="Open Sans"/>
                <a:cs typeface="Open Sans"/>
              </a:rPr>
              <a:t>a lifeline to represent your life so far. Make sure that you include the key moments of </a:t>
            </a:r>
            <a:r>
              <a:rPr lang="en-US" sz="2400" dirty="0" smtClean="0">
                <a:latin typeface="Open Sans"/>
                <a:cs typeface="Open Sans"/>
              </a:rPr>
              <a:t>your life</a:t>
            </a:r>
            <a:r>
              <a:rPr lang="en-US" sz="2400" dirty="0">
                <a:latin typeface="Open Sans"/>
                <a:cs typeface="Open Sans"/>
              </a:rPr>
              <a:t>, both good and bad</a:t>
            </a:r>
            <a:r>
              <a:rPr lang="en-US" sz="2400" dirty="0" smtClean="0">
                <a:latin typeface="Open Sans"/>
                <a:cs typeface="Open Sans"/>
              </a:rPr>
              <a:t>.</a:t>
            </a:r>
          </a:p>
          <a:p>
            <a:endParaRPr lang="en-US" sz="2400" dirty="0">
              <a:latin typeface="Open Sans"/>
              <a:cs typeface="Open Sans"/>
            </a:endParaRPr>
          </a:p>
          <a:p>
            <a:r>
              <a:rPr lang="en-US" sz="2400" dirty="0" smtClean="0">
                <a:latin typeface="Open Sans"/>
                <a:cs typeface="Open Sans"/>
              </a:rPr>
              <a:t>Good moments can be marked with a tick or smiling face, bad moments with a cross or sad face. Try and include at least four key moments.</a:t>
            </a:r>
            <a:endParaRPr lang="en-US" sz="2400" dirty="0">
              <a:latin typeface="Open Sans"/>
              <a:cs typeface="Open San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802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351690"/>
            <a:ext cx="6947877" cy="6545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>
                <a:solidFill>
                  <a:srgbClr val="D99C33"/>
                </a:solidFill>
                <a:latin typeface="Open Sans Semibold"/>
                <a:cs typeface="Open Sans Semibold"/>
              </a:rPr>
              <a:t>Video Clip 6.1</a:t>
            </a:r>
            <a:endParaRPr lang="en-US" sz="2800" dirty="0">
              <a:solidFill>
                <a:srgbClr val="D99C33"/>
              </a:solidFill>
              <a:latin typeface="Open Sans Semibold"/>
              <a:cs typeface="Open Sans Semi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1545711"/>
            <a:ext cx="8090877" cy="1477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Open Sans"/>
                <a:cs typeface="Open Sans"/>
              </a:rPr>
              <a:t>Insert video clip 6.1 from your downloaded </a:t>
            </a:r>
            <a:r>
              <a:rPr lang="en-US" sz="2400" dirty="0">
                <a:latin typeface="Open Sans"/>
                <a:cs typeface="Open Sans"/>
              </a:rPr>
              <a:t>Start Digital </a:t>
            </a:r>
            <a:r>
              <a:rPr lang="en-US" sz="2400" dirty="0" smtClean="0">
                <a:latin typeface="Open Sans"/>
                <a:cs typeface="Open Sans"/>
              </a:rPr>
              <a:t>(if you don’t have it downloaded you can buy it </a:t>
            </a:r>
            <a:r>
              <a:rPr lang="en-US" sz="2400" dirty="0" smtClean="0">
                <a:latin typeface="Open Sans"/>
                <a:cs typeface="Open Sans"/>
                <a:hlinkClick r:id="rId2"/>
              </a:rPr>
              <a:t>here</a:t>
            </a:r>
            <a:r>
              <a:rPr lang="en-US" sz="2400" dirty="0" smtClean="0">
                <a:latin typeface="Open Sans"/>
                <a:cs typeface="Open Sans"/>
              </a:rPr>
              <a:t>) …then delete this text box!</a:t>
            </a:r>
            <a:endParaRPr lang="en-US" sz="2400" dirty="0">
              <a:latin typeface="Open Sans"/>
              <a:cs typeface="Open Sans"/>
            </a:endParaRPr>
          </a:p>
          <a:p>
            <a:endParaRPr lang="en-US" dirty="0"/>
          </a:p>
        </p:txBody>
      </p:sp>
      <p:pic>
        <p:nvPicPr>
          <p:cNvPr id="5" name="Picture 4" descr="Start Manual (1)-page-00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7" t="9687" r="31865" b="81054"/>
          <a:stretch/>
        </p:blipFill>
        <p:spPr>
          <a:xfrm>
            <a:off x="3697654" y="3111500"/>
            <a:ext cx="1748692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0337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420214"/>
            <a:ext cx="6947877" cy="6545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srgbClr val="D99C33"/>
                </a:solidFill>
                <a:latin typeface="Open Sans Semibold"/>
                <a:cs typeface="Open Sans Semibold"/>
              </a:rPr>
              <a:t>Back on track</a:t>
            </a:r>
            <a:endParaRPr lang="en-US" sz="3600" dirty="0">
              <a:solidFill>
                <a:srgbClr val="D99C33"/>
              </a:solidFill>
              <a:latin typeface="Open Sans Semibold"/>
              <a:cs typeface="Open Sans Semi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199" y="1189503"/>
            <a:ext cx="8090877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Open Sans"/>
                <a:cs typeface="Open Sans"/>
              </a:rPr>
              <a:t>Look again at the railway station picture on the members' </a:t>
            </a:r>
            <a:r>
              <a:rPr lang="en-US" sz="2400" dirty="0" smtClean="0">
                <a:latin typeface="Open Sans"/>
                <a:cs typeface="Open Sans"/>
              </a:rPr>
              <a:t>notes (p.3)</a:t>
            </a:r>
          </a:p>
          <a:p>
            <a:endParaRPr lang="en-US" sz="2400" dirty="0">
              <a:latin typeface="Open Sans"/>
              <a:cs typeface="Open Sans"/>
            </a:endParaRPr>
          </a:p>
          <a:p>
            <a:r>
              <a:rPr lang="en-US" sz="2400" dirty="0" smtClean="0">
                <a:latin typeface="Open Sans"/>
                <a:cs typeface="Open Sans"/>
              </a:rPr>
              <a:t>We asked:</a:t>
            </a:r>
          </a:p>
          <a:p>
            <a:endParaRPr lang="en-US" sz="2400" dirty="0">
              <a:latin typeface="Open Sans"/>
              <a:cs typeface="Open Sans"/>
            </a:endParaRPr>
          </a:p>
          <a:p>
            <a:r>
              <a:rPr lang="en-US" sz="2400" i="1" dirty="0">
                <a:latin typeface="Open Sans"/>
                <a:cs typeface="Open Sans"/>
              </a:rPr>
              <a:t>If beginning with God is like setting out on a train journey, where would you say you are on this picture?</a:t>
            </a:r>
            <a:endParaRPr lang="en-US" sz="2400" dirty="0">
              <a:latin typeface="Open Sans"/>
              <a:cs typeface="Open Sans"/>
            </a:endParaRPr>
          </a:p>
          <a:p>
            <a:endParaRPr lang="en-US" sz="2400" dirty="0" smtClean="0">
              <a:latin typeface="Open Sans"/>
              <a:cs typeface="Open Sans"/>
            </a:endParaRPr>
          </a:p>
          <a:p>
            <a:r>
              <a:rPr lang="en-US" sz="2400" dirty="0" smtClean="0">
                <a:latin typeface="Open Sans"/>
                <a:cs typeface="Open Sans"/>
              </a:rPr>
              <a:t>Remember </a:t>
            </a:r>
            <a:r>
              <a:rPr lang="en-US" sz="2400" dirty="0">
                <a:latin typeface="Open Sans"/>
                <a:cs typeface="Open Sans"/>
              </a:rPr>
              <a:t>where </a:t>
            </a:r>
            <a:r>
              <a:rPr lang="en-US" sz="2400" dirty="0" smtClean="0">
                <a:latin typeface="Open Sans"/>
                <a:cs typeface="Open Sans"/>
              </a:rPr>
              <a:t>you placed yourselves</a:t>
            </a:r>
            <a:r>
              <a:rPr lang="en-US" sz="2400" dirty="0">
                <a:latin typeface="Open Sans"/>
                <a:cs typeface="Open Sans"/>
              </a:rPr>
              <a:t>?</a:t>
            </a:r>
          </a:p>
          <a:p>
            <a:endParaRPr lang="en-US" sz="2400" dirty="0" smtClean="0">
              <a:latin typeface="Open Sans"/>
              <a:cs typeface="Open Sans"/>
            </a:endParaRPr>
          </a:p>
          <a:p>
            <a:r>
              <a:rPr lang="en-US" sz="2400" dirty="0" smtClean="0">
                <a:latin typeface="Open Sans"/>
                <a:cs typeface="Open Sans"/>
              </a:rPr>
              <a:t>Has </a:t>
            </a:r>
            <a:r>
              <a:rPr lang="en-US" sz="2400" dirty="0">
                <a:latin typeface="Open Sans"/>
                <a:cs typeface="Open Sans"/>
              </a:rPr>
              <a:t>anything changed in the last six weeks</a:t>
            </a:r>
            <a:r>
              <a:rPr lang="en-US" sz="2400" dirty="0" smtClean="0">
                <a:latin typeface="Open Sans"/>
                <a:cs typeface="Open Sans"/>
              </a:rPr>
              <a:t>?</a:t>
            </a:r>
            <a:endParaRPr lang="en-US" sz="2400" dirty="0"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0409432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351690"/>
            <a:ext cx="6947877" cy="6545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srgbClr val="D99C33"/>
                </a:solidFill>
                <a:latin typeface="Open Sans Semibold"/>
                <a:cs typeface="Open Sans Semibold"/>
              </a:rPr>
              <a:t>Video Clip 6.2</a:t>
            </a:r>
            <a:endParaRPr lang="en-US" sz="3600" dirty="0">
              <a:solidFill>
                <a:srgbClr val="D99C33"/>
              </a:solidFill>
              <a:latin typeface="Open Sans Semibold"/>
              <a:cs typeface="Open Sans Semi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1545711"/>
            <a:ext cx="8090877" cy="1477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Open Sans"/>
                <a:cs typeface="Open Sans"/>
              </a:rPr>
              <a:t>Insert video clip 6.2 from your downloaded </a:t>
            </a:r>
            <a:r>
              <a:rPr lang="en-US" sz="2400" dirty="0">
                <a:latin typeface="Open Sans"/>
                <a:cs typeface="Open Sans"/>
              </a:rPr>
              <a:t>Start Digital </a:t>
            </a:r>
            <a:r>
              <a:rPr lang="en-US" sz="2400" dirty="0" smtClean="0">
                <a:latin typeface="Open Sans"/>
                <a:cs typeface="Open Sans"/>
              </a:rPr>
              <a:t>(if you don’t have it downloaded you can buy it </a:t>
            </a:r>
            <a:r>
              <a:rPr lang="en-US" sz="2400" dirty="0" smtClean="0">
                <a:latin typeface="Open Sans"/>
                <a:cs typeface="Open Sans"/>
                <a:hlinkClick r:id="rId2"/>
              </a:rPr>
              <a:t>here</a:t>
            </a:r>
            <a:r>
              <a:rPr lang="en-US" sz="2400" dirty="0" smtClean="0">
                <a:latin typeface="Open Sans"/>
                <a:cs typeface="Open Sans"/>
              </a:rPr>
              <a:t>) …then delete this text box!</a:t>
            </a:r>
            <a:endParaRPr lang="en-US" sz="2400" dirty="0">
              <a:latin typeface="Open Sans"/>
              <a:cs typeface="Open Sans"/>
            </a:endParaRPr>
          </a:p>
          <a:p>
            <a:endParaRPr lang="en-US" dirty="0"/>
          </a:p>
        </p:txBody>
      </p:sp>
      <p:pic>
        <p:nvPicPr>
          <p:cNvPr id="5" name="Picture 4" descr="Start Manual (1)-page-00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7" t="9687" r="31865" b="81054"/>
          <a:stretch/>
        </p:blipFill>
        <p:spPr>
          <a:xfrm>
            <a:off x="3697654" y="3111500"/>
            <a:ext cx="1748692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99311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83445"/>
            <a:ext cx="6947877" cy="6545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srgbClr val="D99C33"/>
                </a:solidFill>
                <a:latin typeface="Open Sans Semibold"/>
                <a:cs typeface="Open Sans Semibold"/>
              </a:rPr>
              <a:t>On the boat</a:t>
            </a:r>
            <a:endParaRPr lang="en-US" sz="3600" dirty="0">
              <a:solidFill>
                <a:srgbClr val="D99C33"/>
              </a:solidFill>
              <a:latin typeface="Open Sans Semibold"/>
              <a:cs typeface="Open Sans Semibold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1166842"/>
            <a:ext cx="80811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Open Sans"/>
                <a:cs typeface="Open Sans"/>
              </a:rPr>
              <a:t>Look at the boat exercise in the members' </a:t>
            </a:r>
            <a:r>
              <a:rPr lang="en-US" dirty="0" smtClean="0">
                <a:latin typeface="Open Sans"/>
                <a:cs typeface="Open Sans"/>
              </a:rPr>
              <a:t>materials (p.14). </a:t>
            </a:r>
            <a:endParaRPr lang="en-US" dirty="0">
              <a:latin typeface="Open Sans"/>
              <a:cs typeface="Open Sans"/>
            </a:endParaRPr>
          </a:p>
          <a:p>
            <a:endParaRPr lang="en-US" dirty="0" smtClean="0">
              <a:latin typeface="Open Sans"/>
              <a:cs typeface="Open Sans"/>
            </a:endParaRPr>
          </a:p>
          <a:p>
            <a:r>
              <a:rPr lang="en-US" dirty="0" smtClean="0">
                <a:latin typeface="Open Sans"/>
                <a:cs typeface="Open Sans"/>
              </a:rPr>
              <a:t>Looking </a:t>
            </a:r>
            <a:r>
              <a:rPr lang="en-US" dirty="0">
                <a:latin typeface="Open Sans"/>
                <a:cs typeface="Open Sans"/>
              </a:rPr>
              <a:t>at that picture, where would we place ourselves right now, as we come to the end of this Start course</a:t>
            </a:r>
            <a:r>
              <a:rPr lang="en-US" dirty="0" smtClean="0">
                <a:latin typeface="Open Sans"/>
                <a:cs typeface="Open Sans"/>
              </a:rPr>
              <a:t>?</a:t>
            </a:r>
          </a:p>
        </p:txBody>
      </p:sp>
      <p:pic>
        <p:nvPicPr>
          <p:cNvPr id="15" name="Picture 14" descr="Start Members Notes cropped-page-01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7" t="26497" r="6570" b="37891"/>
          <a:stretch/>
        </p:blipFill>
        <p:spPr>
          <a:xfrm>
            <a:off x="984738" y="2452076"/>
            <a:ext cx="7270262" cy="415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45175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420214"/>
            <a:ext cx="6947877" cy="6545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srgbClr val="D99C33"/>
                </a:solidFill>
                <a:latin typeface="Open Sans Semibold"/>
                <a:cs typeface="Open Sans Semibold"/>
              </a:rPr>
              <a:t>Leaving the nets</a:t>
            </a:r>
            <a:endParaRPr lang="en-US" sz="3600" dirty="0">
              <a:solidFill>
                <a:srgbClr val="D99C33"/>
              </a:solidFill>
              <a:latin typeface="Open Sans Semibold"/>
              <a:cs typeface="Open Sans Semi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199" y="1189503"/>
            <a:ext cx="80908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Open Sans"/>
                <a:cs typeface="Open Sans"/>
              </a:rPr>
              <a:t>In </a:t>
            </a:r>
            <a:r>
              <a:rPr lang="en-US" sz="2400" dirty="0">
                <a:latin typeface="Open Sans"/>
                <a:cs typeface="Open Sans"/>
              </a:rPr>
              <a:t>the members' materials </a:t>
            </a:r>
            <a:r>
              <a:rPr lang="en-US" sz="2400" dirty="0" smtClean="0">
                <a:latin typeface="Open Sans"/>
                <a:cs typeface="Open Sans"/>
              </a:rPr>
              <a:t>(p.14) you’ll </a:t>
            </a:r>
            <a:r>
              <a:rPr lang="en-US" sz="2400" dirty="0">
                <a:latin typeface="Open Sans"/>
                <a:cs typeface="Open Sans"/>
              </a:rPr>
              <a:t>see a list of the kinds of things that, typically, we might need to leave behind. There’s also a space to add in others</a:t>
            </a:r>
            <a:r>
              <a:rPr lang="en-US" sz="2400" dirty="0" smtClean="0">
                <a:latin typeface="Open Sans"/>
                <a:cs typeface="Open Sans"/>
              </a:rPr>
              <a:t>. Consider </a:t>
            </a:r>
            <a:r>
              <a:rPr lang="en-US" sz="2400" dirty="0">
                <a:latin typeface="Open Sans"/>
                <a:cs typeface="Open Sans"/>
              </a:rPr>
              <a:t>the list and tick any which apply to them</a:t>
            </a:r>
            <a:r>
              <a:rPr lang="en-US" sz="2400" dirty="0" smtClean="0">
                <a:latin typeface="Open Sans"/>
                <a:cs typeface="Open Sans"/>
              </a:rPr>
              <a:t>.</a:t>
            </a:r>
            <a:endParaRPr lang="en-US" sz="2400" dirty="0">
              <a:latin typeface="Open Sans"/>
              <a:cs typeface="Open Sans"/>
            </a:endParaRPr>
          </a:p>
        </p:txBody>
      </p:sp>
      <p:pic>
        <p:nvPicPr>
          <p:cNvPr id="2" name="Picture 1" descr="Start Members Notes cropped-page-01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3" t="62251" r="37430" b="6553"/>
          <a:stretch/>
        </p:blipFill>
        <p:spPr>
          <a:xfrm>
            <a:off x="2139462" y="2940539"/>
            <a:ext cx="4806462" cy="362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64439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351690"/>
            <a:ext cx="6947877" cy="6545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srgbClr val="D99C33"/>
                </a:solidFill>
                <a:latin typeface="Open Sans Semibold"/>
                <a:cs typeface="Open Sans Semibold"/>
              </a:rPr>
              <a:t>Video Clip 6.3</a:t>
            </a:r>
            <a:endParaRPr lang="en-US" sz="3600" dirty="0">
              <a:solidFill>
                <a:srgbClr val="D99C33"/>
              </a:solidFill>
              <a:latin typeface="Open Sans Semibold"/>
              <a:cs typeface="Open Sans Semi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1545711"/>
            <a:ext cx="8090877" cy="1477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Open Sans"/>
                <a:cs typeface="Open Sans"/>
              </a:rPr>
              <a:t>Insert video clip 6.3 from your downloaded </a:t>
            </a:r>
            <a:r>
              <a:rPr lang="en-US" sz="2400" dirty="0">
                <a:latin typeface="Open Sans"/>
                <a:cs typeface="Open Sans"/>
              </a:rPr>
              <a:t>Start Digital </a:t>
            </a:r>
            <a:r>
              <a:rPr lang="en-US" sz="2400" dirty="0" smtClean="0">
                <a:latin typeface="Open Sans"/>
                <a:cs typeface="Open Sans"/>
              </a:rPr>
              <a:t>(if you don’t have it downloaded you can buy it </a:t>
            </a:r>
            <a:r>
              <a:rPr lang="en-US" sz="2400" dirty="0" smtClean="0">
                <a:latin typeface="Open Sans"/>
                <a:cs typeface="Open Sans"/>
                <a:hlinkClick r:id="rId2"/>
              </a:rPr>
              <a:t>here</a:t>
            </a:r>
            <a:r>
              <a:rPr lang="en-US" sz="2400" dirty="0" smtClean="0">
                <a:latin typeface="Open Sans"/>
                <a:cs typeface="Open Sans"/>
              </a:rPr>
              <a:t>) …then delete this text box!</a:t>
            </a:r>
            <a:endParaRPr lang="en-US" sz="2400" dirty="0">
              <a:latin typeface="Open Sans"/>
              <a:cs typeface="Open Sans"/>
            </a:endParaRPr>
          </a:p>
          <a:p>
            <a:endParaRPr lang="en-US" dirty="0"/>
          </a:p>
        </p:txBody>
      </p:sp>
      <p:pic>
        <p:nvPicPr>
          <p:cNvPr id="5" name="Picture 4" descr="Start Manual (1)-page-00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7" t="9687" r="31865" b="81054"/>
          <a:stretch/>
        </p:blipFill>
        <p:spPr>
          <a:xfrm>
            <a:off x="3697654" y="3111500"/>
            <a:ext cx="1748692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64091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420214"/>
            <a:ext cx="6947877" cy="6545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srgbClr val="D99C33"/>
                </a:solidFill>
                <a:latin typeface="Open Sans Semibold"/>
                <a:cs typeface="Open Sans Semibold"/>
              </a:rPr>
              <a:t>Take the plunge</a:t>
            </a:r>
            <a:endParaRPr lang="en-US" sz="3600" dirty="0">
              <a:solidFill>
                <a:srgbClr val="D99C33"/>
              </a:solidFill>
              <a:latin typeface="Open Sans Semibold"/>
              <a:cs typeface="Open Sans Semi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199" y="1189503"/>
            <a:ext cx="80908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Open Sans"/>
                <a:cs typeface="Open Sans"/>
              </a:rPr>
              <a:t>L</a:t>
            </a:r>
            <a:r>
              <a:rPr lang="en-US" sz="2400" dirty="0" smtClean="0">
                <a:latin typeface="Open Sans"/>
                <a:cs typeface="Open Sans"/>
              </a:rPr>
              <a:t>ook </a:t>
            </a:r>
            <a:r>
              <a:rPr lang="en-US" sz="2400" dirty="0">
                <a:latin typeface="Open Sans"/>
                <a:cs typeface="Open Sans"/>
              </a:rPr>
              <a:t>at the swimming pool symbols in the members' </a:t>
            </a:r>
            <a:r>
              <a:rPr lang="en-US" sz="2400" dirty="0" smtClean="0">
                <a:latin typeface="Open Sans"/>
                <a:cs typeface="Open Sans"/>
              </a:rPr>
              <a:t>materials (p.14) . </a:t>
            </a:r>
          </a:p>
          <a:p>
            <a:endParaRPr lang="en-US" sz="2400" dirty="0">
              <a:latin typeface="Open Sans"/>
              <a:cs typeface="Open Sans"/>
            </a:endParaRPr>
          </a:p>
          <a:p>
            <a:r>
              <a:rPr lang="en-US" sz="2400" dirty="0">
                <a:latin typeface="Open Sans"/>
                <a:cs typeface="Open Sans"/>
              </a:rPr>
              <a:t>R</a:t>
            </a:r>
            <a:r>
              <a:rPr lang="en-US" sz="2400" dirty="0" smtClean="0">
                <a:latin typeface="Open Sans"/>
                <a:cs typeface="Open Sans"/>
              </a:rPr>
              <a:t>espond </a:t>
            </a:r>
            <a:r>
              <a:rPr lang="en-US" sz="2400" dirty="0">
                <a:latin typeface="Open Sans"/>
                <a:cs typeface="Open Sans"/>
              </a:rPr>
              <a:t>privately by choosing one of those options. </a:t>
            </a:r>
            <a:endParaRPr lang="en-US" dirty="0">
              <a:latin typeface="Open Sans"/>
              <a:cs typeface="Open Sans"/>
            </a:endParaRPr>
          </a:p>
        </p:txBody>
      </p:sp>
      <p:pic>
        <p:nvPicPr>
          <p:cNvPr id="3" name="Picture 2" descr="Start Members Notes cropped-page-01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37" t="74217" r="5603" b="5698"/>
          <a:stretch/>
        </p:blipFill>
        <p:spPr>
          <a:xfrm>
            <a:off x="2784231" y="3272691"/>
            <a:ext cx="3389923" cy="310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64626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84200" y="351688"/>
            <a:ext cx="6947877" cy="65453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srgbClr val="D99C33"/>
                </a:solidFill>
                <a:latin typeface="Open Sans Semibold"/>
                <a:cs typeface="Open Sans Semibold"/>
              </a:rPr>
              <a:t>Reflection</a:t>
            </a:r>
            <a:endParaRPr lang="en-US" sz="3600" dirty="0">
              <a:solidFill>
                <a:srgbClr val="D99C33"/>
              </a:solidFill>
              <a:latin typeface="Open Sans Semibold"/>
              <a:cs typeface="Open Sans Semibold"/>
            </a:endParaRPr>
          </a:p>
        </p:txBody>
      </p:sp>
      <p:pic>
        <p:nvPicPr>
          <p:cNvPr id="2" name="Picture 1" descr="oxana-v-qoAIlAmLJBU-unsplas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1" y="351687"/>
            <a:ext cx="2650489" cy="3317763"/>
          </a:xfrm>
          <a:prstGeom prst="rect">
            <a:avLst/>
          </a:prstGeom>
        </p:spPr>
      </p:pic>
      <p:pic>
        <p:nvPicPr>
          <p:cNvPr id="3" name="Picture 2" descr="markus-winkler-jIqivemHqdI-unsplas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018" y="1212489"/>
            <a:ext cx="3684983" cy="2456962"/>
          </a:xfrm>
          <a:prstGeom prst="rect">
            <a:avLst/>
          </a:prstGeom>
        </p:spPr>
      </p:pic>
      <p:pic>
        <p:nvPicPr>
          <p:cNvPr id="16" name="Picture 15" descr="julien-borean-p29XYC32ay4-unsplash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769" y="3669451"/>
            <a:ext cx="5715000" cy="3215932"/>
          </a:xfrm>
          <a:prstGeom prst="rect">
            <a:avLst/>
          </a:prstGeom>
        </p:spPr>
      </p:pic>
      <p:pic>
        <p:nvPicPr>
          <p:cNvPr id="17" name="Picture 16" descr="alice-donovan-rouse-z9F_yK4Nmf8-unsplash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1306"/>
            <a:ext cx="4073769" cy="321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89205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84200" y="351688"/>
            <a:ext cx="6947877" cy="65453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srgbClr val="D99C33"/>
                </a:solidFill>
                <a:latin typeface="Open Sans Semibold"/>
                <a:cs typeface="Open Sans Semibold"/>
              </a:rPr>
              <a:t>Reflection</a:t>
            </a:r>
            <a:endParaRPr lang="en-US" sz="3600" dirty="0">
              <a:solidFill>
                <a:srgbClr val="D99C33"/>
              </a:solidFill>
              <a:latin typeface="Open Sans Semibold"/>
              <a:cs typeface="Open Sans Semibold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84199" y="1452492"/>
            <a:ext cx="711395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Open Sans"/>
                <a:cs typeface="Open Sans"/>
              </a:rPr>
              <a:t>Heavenly Father,</a:t>
            </a:r>
          </a:p>
          <a:p>
            <a:r>
              <a:rPr lang="en-US" sz="2400" dirty="0">
                <a:latin typeface="Open Sans"/>
                <a:cs typeface="Open Sans"/>
              </a:rPr>
              <a:t>you were there when I started this life.</a:t>
            </a:r>
          </a:p>
          <a:p>
            <a:r>
              <a:rPr lang="en-US" sz="2400" dirty="0">
                <a:latin typeface="Open Sans"/>
                <a:cs typeface="Open Sans"/>
              </a:rPr>
              <a:t>Be there now as I start afresh,</a:t>
            </a:r>
          </a:p>
          <a:p>
            <a:r>
              <a:rPr lang="en-US" sz="2400" dirty="0">
                <a:latin typeface="Open Sans"/>
                <a:cs typeface="Open Sans"/>
              </a:rPr>
              <a:t>as I say sorry for all my sin,</a:t>
            </a:r>
          </a:p>
          <a:p>
            <a:r>
              <a:rPr lang="en-US" sz="2400" dirty="0">
                <a:latin typeface="Open Sans"/>
                <a:cs typeface="Open Sans"/>
              </a:rPr>
              <a:t>Yes to Jesus,</a:t>
            </a:r>
          </a:p>
          <a:p>
            <a:r>
              <a:rPr lang="en-US" sz="2400" dirty="0">
                <a:latin typeface="Open Sans"/>
                <a:cs typeface="Open Sans"/>
              </a:rPr>
              <a:t>Hello to my new brothers and sisters.</a:t>
            </a:r>
          </a:p>
          <a:p>
            <a:r>
              <a:rPr lang="en-US" sz="2400" dirty="0">
                <a:latin typeface="Open Sans"/>
                <a:cs typeface="Open Sans"/>
              </a:rPr>
              <a:t>As I start a new life</a:t>
            </a:r>
          </a:p>
          <a:p>
            <a:r>
              <a:rPr lang="en-US" sz="2400" dirty="0">
                <a:latin typeface="Open Sans"/>
                <a:cs typeface="Open Sans"/>
              </a:rPr>
              <a:t>With you, and for you and following you.</a:t>
            </a:r>
          </a:p>
          <a:p>
            <a:r>
              <a:rPr lang="en-US" sz="2400" dirty="0">
                <a:latin typeface="Open Sans"/>
                <a:cs typeface="Open Sans"/>
              </a:rPr>
              <a:t>Amen.</a:t>
            </a:r>
          </a:p>
        </p:txBody>
      </p:sp>
    </p:spTree>
    <p:extLst>
      <p:ext uri="{BB962C8B-B14F-4D97-AF65-F5344CB8AC3E}">
        <p14:creationId xmlns:p14="http://schemas.microsoft.com/office/powerpoint/2010/main" val="377689144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351690"/>
            <a:ext cx="6947877" cy="6545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srgbClr val="D99C33"/>
                </a:solidFill>
                <a:latin typeface="Open Sans Semibold"/>
                <a:cs typeface="Open Sans Semibold"/>
              </a:rPr>
              <a:t>Take it away</a:t>
            </a:r>
            <a:endParaRPr lang="en-US" sz="3600" dirty="0">
              <a:solidFill>
                <a:srgbClr val="D99C33"/>
              </a:solidFill>
              <a:latin typeface="Open Sans Semibold"/>
              <a:cs typeface="Open Sans Semi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1477323"/>
            <a:ext cx="80908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Open Sans"/>
                <a:cs typeface="Open Sans"/>
              </a:rPr>
              <a:t>Encourage the group to fill in The Next Step </a:t>
            </a:r>
            <a:r>
              <a:rPr lang="en-US" sz="2400" dirty="0" smtClean="0">
                <a:latin typeface="Open Sans"/>
                <a:cs typeface="Open Sans"/>
              </a:rPr>
              <a:t>activity.</a:t>
            </a:r>
          </a:p>
          <a:p>
            <a:endParaRPr lang="en-US" sz="2400" dirty="0">
              <a:latin typeface="Open Sans"/>
              <a:cs typeface="Open Sans"/>
            </a:endParaRPr>
          </a:p>
          <a:p>
            <a:r>
              <a:rPr lang="en-US" sz="2400" dirty="0" smtClean="0">
                <a:latin typeface="Open Sans"/>
                <a:cs typeface="Open Sans"/>
              </a:rPr>
              <a:t>They </a:t>
            </a:r>
            <a:r>
              <a:rPr lang="en-US" sz="2400" dirty="0">
                <a:latin typeface="Open Sans"/>
                <a:cs typeface="Open Sans"/>
              </a:rPr>
              <a:t>also have the prayer for the week and the passage from Mark 1:16-20 to meditate on. </a:t>
            </a:r>
            <a:endParaRPr lang="en-US" sz="2400" dirty="0" smtClean="0">
              <a:latin typeface="Open Sans"/>
              <a:cs typeface="Open Sans"/>
            </a:endParaRPr>
          </a:p>
          <a:p>
            <a:endParaRPr lang="en-US" sz="2400" dirty="0">
              <a:latin typeface="Open Sans"/>
              <a:cs typeface="Open Sans"/>
            </a:endParaRPr>
          </a:p>
          <a:p>
            <a:r>
              <a:rPr lang="en-US" sz="2400" b="1" dirty="0" smtClean="0">
                <a:latin typeface="Open Sans"/>
                <a:cs typeface="Open Sans"/>
              </a:rPr>
              <a:t>Could </a:t>
            </a:r>
            <a:r>
              <a:rPr lang="en-US" sz="2400" b="1" dirty="0">
                <a:latin typeface="Open Sans"/>
                <a:cs typeface="Open Sans"/>
              </a:rPr>
              <a:t>Jesus be calling them to follow him?</a:t>
            </a:r>
          </a:p>
        </p:txBody>
      </p:sp>
    </p:spTree>
    <p:extLst>
      <p:ext uri="{BB962C8B-B14F-4D97-AF65-F5344CB8AC3E}">
        <p14:creationId xmlns:p14="http://schemas.microsoft.com/office/powerpoint/2010/main" val="25266376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tart Members Notes cropped-page-00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9" b="55983"/>
          <a:stretch/>
        </p:blipFill>
        <p:spPr>
          <a:xfrm>
            <a:off x="457200" y="1974270"/>
            <a:ext cx="8258667" cy="4751846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351690"/>
            <a:ext cx="6947877" cy="6545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srgbClr val="69A533"/>
                </a:solidFill>
                <a:latin typeface="Open Sans Semibold"/>
                <a:cs typeface="Open Sans Semibold"/>
              </a:rPr>
              <a:t>My life goals</a:t>
            </a:r>
            <a:endParaRPr lang="en-US" sz="3600" dirty="0">
              <a:solidFill>
                <a:srgbClr val="69A533"/>
              </a:solidFill>
              <a:latin typeface="Open Sans Semibold"/>
              <a:cs typeface="Open Sans Semi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1037708"/>
            <a:ext cx="80908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Open Sans"/>
                <a:cs typeface="Open Sans"/>
              </a:rPr>
              <a:t>Take a look </a:t>
            </a:r>
            <a:r>
              <a:rPr lang="en-US" sz="2000" dirty="0">
                <a:latin typeface="Open Sans"/>
                <a:cs typeface="Open Sans"/>
              </a:rPr>
              <a:t>at </a:t>
            </a:r>
            <a:r>
              <a:rPr lang="en-US" sz="2000" dirty="0" smtClean="0">
                <a:latin typeface="Open Sans"/>
                <a:cs typeface="Open Sans"/>
              </a:rPr>
              <a:t>this </a:t>
            </a:r>
            <a:r>
              <a:rPr lang="en-US" sz="2000" dirty="0">
                <a:latin typeface="Open Sans"/>
                <a:cs typeface="Open Sans"/>
              </a:rPr>
              <a:t>list of life </a:t>
            </a:r>
            <a:r>
              <a:rPr lang="en-US" sz="2000" dirty="0" smtClean="0">
                <a:latin typeface="Open Sans"/>
                <a:cs typeface="Open Sans"/>
              </a:rPr>
              <a:t>goals (also in your manual). Put </a:t>
            </a:r>
            <a:r>
              <a:rPr lang="en-US" sz="2000" dirty="0">
                <a:latin typeface="Open Sans"/>
                <a:cs typeface="Open Sans"/>
              </a:rPr>
              <a:t>them in order of how important they are to </a:t>
            </a:r>
            <a:r>
              <a:rPr lang="en-US" sz="2000" dirty="0" smtClean="0">
                <a:latin typeface="Open Sans"/>
                <a:cs typeface="Open Sans"/>
              </a:rPr>
              <a:t>you. </a:t>
            </a:r>
            <a:r>
              <a:rPr lang="en-US" sz="2000" dirty="0">
                <a:latin typeface="Open Sans"/>
                <a:cs typeface="Open Sans"/>
              </a:rPr>
              <a:t>Alternatively, </a:t>
            </a:r>
            <a:r>
              <a:rPr lang="en-US" sz="2000" dirty="0" smtClean="0">
                <a:latin typeface="Open Sans"/>
                <a:cs typeface="Open Sans"/>
              </a:rPr>
              <a:t>tick </a:t>
            </a:r>
            <a:r>
              <a:rPr lang="en-US" sz="2000" dirty="0">
                <a:latin typeface="Open Sans"/>
                <a:cs typeface="Open Sans"/>
              </a:rPr>
              <a:t>the THREE that are most important for them in their lives.</a:t>
            </a:r>
            <a:endParaRPr lang="en-US" sz="1600" dirty="0"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719265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351690"/>
            <a:ext cx="6947877" cy="6545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srgbClr val="69A533"/>
                </a:solidFill>
                <a:latin typeface="Open Sans Semibold"/>
                <a:cs typeface="Open Sans Semibold"/>
              </a:rPr>
              <a:t>Video Clip 1.2</a:t>
            </a:r>
            <a:endParaRPr lang="en-US" sz="3600" dirty="0">
              <a:solidFill>
                <a:srgbClr val="69A533"/>
              </a:solidFill>
              <a:latin typeface="Open Sans Semibold"/>
              <a:cs typeface="Open Sans Semi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1545711"/>
            <a:ext cx="8090877" cy="1477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Open Sans"/>
                <a:cs typeface="Open Sans"/>
              </a:rPr>
              <a:t>Insert video clip 1.2 from your downloaded </a:t>
            </a:r>
            <a:r>
              <a:rPr lang="en-US" sz="2400" dirty="0">
                <a:latin typeface="Open Sans"/>
                <a:cs typeface="Open Sans"/>
              </a:rPr>
              <a:t>Start Digital </a:t>
            </a:r>
            <a:r>
              <a:rPr lang="en-US" sz="2400" dirty="0" smtClean="0">
                <a:latin typeface="Open Sans"/>
                <a:cs typeface="Open Sans"/>
              </a:rPr>
              <a:t>(if you don’t have it downloaded you can buy it </a:t>
            </a:r>
            <a:r>
              <a:rPr lang="en-US" sz="2400" dirty="0" smtClean="0">
                <a:latin typeface="Open Sans"/>
                <a:cs typeface="Open Sans"/>
                <a:hlinkClick r:id="rId2"/>
              </a:rPr>
              <a:t>here</a:t>
            </a:r>
            <a:r>
              <a:rPr lang="en-US" sz="2400" dirty="0" smtClean="0">
                <a:latin typeface="Open Sans"/>
                <a:cs typeface="Open Sans"/>
              </a:rPr>
              <a:t>) …then delete this text box!</a:t>
            </a:r>
            <a:endParaRPr lang="en-US" sz="2400" dirty="0">
              <a:latin typeface="Open Sans"/>
              <a:cs typeface="Open Sans"/>
            </a:endParaRPr>
          </a:p>
          <a:p>
            <a:endParaRPr lang="en-US" dirty="0"/>
          </a:p>
        </p:txBody>
      </p:sp>
      <p:pic>
        <p:nvPicPr>
          <p:cNvPr id="5" name="Picture 4" descr="Start Manual (1)-page-00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7" t="9687" r="31865" b="81054"/>
          <a:stretch/>
        </p:blipFill>
        <p:spPr>
          <a:xfrm>
            <a:off x="3697654" y="3111500"/>
            <a:ext cx="1748692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199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610</TotalTime>
  <Words>2804</Words>
  <Application>Microsoft Macintosh PowerPoint</Application>
  <PresentationFormat>On-screen Show (4:3)</PresentationFormat>
  <Paragraphs>287</Paragraphs>
  <Slides>79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Harry Steele</dc:creator>
  <cp:lastModifiedBy>Harry Steele</cp:lastModifiedBy>
  <cp:revision>47</cp:revision>
  <dcterms:created xsi:type="dcterms:W3CDTF">2020-04-20T12:14:55Z</dcterms:created>
  <dcterms:modified xsi:type="dcterms:W3CDTF">2020-04-23T09:07:51Z</dcterms:modified>
</cp:coreProperties>
</file>